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7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 snapToObjects="1">
      <p:cViewPr>
        <p:scale>
          <a:sx n="91" d="100"/>
          <a:sy n="91" d="100"/>
        </p:scale>
        <p:origin x="-92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3321D-FD52-44F0-8C05-2851C10D4A3C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84D6583-62FF-4EC8-83E4-7781B1CD3F07}">
      <dgm:prSet/>
      <dgm:spPr/>
      <dgm:t>
        <a:bodyPr/>
        <a:lstStyle/>
        <a:p>
          <a:r>
            <a:rPr lang="pl-PL"/>
            <a:t>właściwy dobór domowego oświetlenia i urządzeń RTV/AGD (energooszczędne żarówki, niska klasa energetyczna sprzętu),</a:t>
          </a:r>
          <a:endParaRPr lang="en-US"/>
        </a:p>
      </dgm:t>
    </dgm:pt>
    <dgm:pt modelId="{AA54E69D-4368-464E-BF67-73552F9CA5A1}" type="parTrans" cxnId="{4CDBB7F8-8F2E-4A3A-8349-B8D43C327051}">
      <dgm:prSet/>
      <dgm:spPr/>
      <dgm:t>
        <a:bodyPr/>
        <a:lstStyle/>
        <a:p>
          <a:endParaRPr lang="en-US"/>
        </a:p>
      </dgm:t>
    </dgm:pt>
    <dgm:pt modelId="{AD0C5123-A932-4D37-A257-C9FD7DC767B3}" type="sibTrans" cxnId="{4CDBB7F8-8F2E-4A3A-8349-B8D43C327051}">
      <dgm:prSet/>
      <dgm:spPr/>
      <dgm:t>
        <a:bodyPr/>
        <a:lstStyle/>
        <a:p>
          <a:endParaRPr lang="en-US"/>
        </a:p>
      </dgm:t>
    </dgm:pt>
    <dgm:pt modelId="{776B9027-84F5-4B89-88EC-022ABA808A6E}">
      <dgm:prSet/>
      <dgm:spPr/>
      <dgm:t>
        <a:bodyPr/>
        <a:lstStyle/>
        <a:p>
          <a:r>
            <a:rPr lang="pl-PL"/>
            <a:t>wyrobienie w sobie dobrych  nawyków, takich jak: gaszenie zbędnego oświetlenia, wyłączanie i odłączanie z gniazdek sprzętów,</a:t>
          </a:r>
          <a:endParaRPr lang="en-US"/>
        </a:p>
      </dgm:t>
    </dgm:pt>
    <dgm:pt modelId="{5EF5D2F4-30C7-414F-9624-B49911FBB53D}" type="sibTrans" cxnId="{A8597DFE-5D3C-4F46-87BD-410B6F9B21D2}">
      <dgm:prSet/>
      <dgm:spPr/>
      <dgm:t>
        <a:bodyPr/>
        <a:lstStyle/>
        <a:p>
          <a:endParaRPr lang="en-US"/>
        </a:p>
      </dgm:t>
    </dgm:pt>
    <dgm:pt modelId="{ABA45D19-C693-47F6-A34C-4C66508C59CB}" type="parTrans" cxnId="{A8597DFE-5D3C-4F46-87BD-410B6F9B21D2}">
      <dgm:prSet/>
      <dgm:spPr/>
      <dgm:t>
        <a:bodyPr/>
        <a:lstStyle/>
        <a:p>
          <a:endParaRPr lang="en-US"/>
        </a:p>
      </dgm:t>
    </dgm:pt>
    <dgm:pt modelId="{7C279F64-3C97-48E1-971E-7F2862FF89C6}">
      <dgm:prSet/>
      <dgm:spPr/>
      <dgm:t>
        <a:bodyPr/>
        <a:lstStyle/>
        <a:p>
          <a:r>
            <a:rPr lang="pl-PL"/>
            <a:t>ograniczenie działania klimatyzacji,</a:t>
          </a:r>
          <a:endParaRPr lang="en-US"/>
        </a:p>
      </dgm:t>
    </dgm:pt>
    <dgm:pt modelId="{56826BE6-B606-45AF-A45B-777F5F28B7F7}" type="sibTrans" cxnId="{1C09DA50-1E41-4EBE-8F29-423E0BA9E666}">
      <dgm:prSet/>
      <dgm:spPr/>
      <dgm:t>
        <a:bodyPr/>
        <a:lstStyle/>
        <a:p>
          <a:endParaRPr lang="en-US"/>
        </a:p>
      </dgm:t>
    </dgm:pt>
    <dgm:pt modelId="{73A16BBD-0D75-4F13-BB89-F01BC6CE4D6D}" type="parTrans" cxnId="{1C09DA50-1E41-4EBE-8F29-423E0BA9E666}">
      <dgm:prSet/>
      <dgm:spPr/>
      <dgm:t>
        <a:bodyPr/>
        <a:lstStyle/>
        <a:p>
          <a:endParaRPr lang="en-US"/>
        </a:p>
      </dgm:t>
    </dgm:pt>
    <dgm:pt modelId="{CCC6C761-DC2F-49EF-9022-B0004628A39D}">
      <dgm:prSet/>
      <dgm:spPr/>
      <dgm:t>
        <a:bodyPr/>
        <a:lstStyle/>
        <a:p>
          <a:r>
            <a:rPr lang="pl-PL"/>
            <a:t>wyłączanie urządzeń pozostawionych w trybie czuwania</a:t>
          </a:r>
          <a:endParaRPr lang="en-US"/>
        </a:p>
      </dgm:t>
    </dgm:pt>
    <dgm:pt modelId="{3B673332-414A-4459-886B-41CCB983277D}" type="sibTrans" cxnId="{1F57765B-49BC-4761-A329-745C25AE0708}">
      <dgm:prSet/>
      <dgm:spPr/>
      <dgm:t>
        <a:bodyPr/>
        <a:lstStyle/>
        <a:p>
          <a:endParaRPr lang="en-US"/>
        </a:p>
      </dgm:t>
    </dgm:pt>
    <dgm:pt modelId="{851A4FD5-6DA6-4890-8CE0-4FF97003575B}" type="parTrans" cxnId="{1F57765B-49BC-4761-A329-745C25AE0708}">
      <dgm:prSet/>
      <dgm:spPr/>
      <dgm:t>
        <a:bodyPr/>
        <a:lstStyle/>
        <a:p>
          <a:endParaRPr lang="en-US"/>
        </a:p>
      </dgm:t>
    </dgm:pt>
    <dgm:pt modelId="{E23F7EFB-94D5-4CDE-A29D-1021FE7D04A2}">
      <dgm:prSet/>
      <dgm:spPr/>
      <dgm:t>
        <a:bodyPr/>
        <a:lstStyle/>
        <a:p>
          <a:r>
            <a:rPr lang="pl-PL"/>
            <a:t>wyeliminowanie złych nawyków takich jak: gotowanie zbyt dużej ilości wody w czajniku, wkładanie ciepłych posiłków do lodówki,</a:t>
          </a:r>
          <a:endParaRPr lang="en-US"/>
        </a:p>
      </dgm:t>
    </dgm:pt>
    <dgm:pt modelId="{BD36084B-F12C-4E9E-8138-02849BF90576}" type="sibTrans" cxnId="{450FE5B9-6D50-4921-A119-91421B1A9499}">
      <dgm:prSet/>
      <dgm:spPr/>
      <dgm:t>
        <a:bodyPr/>
        <a:lstStyle/>
        <a:p>
          <a:endParaRPr lang="en-US"/>
        </a:p>
      </dgm:t>
    </dgm:pt>
    <dgm:pt modelId="{E89C7CD5-C513-48A2-B690-CDEA599D384A}" type="parTrans" cxnId="{450FE5B9-6D50-4921-A119-91421B1A9499}">
      <dgm:prSet/>
      <dgm:spPr/>
      <dgm:t>
        <a:bodyPr/>
        <a:lstStyle/>
        <a:p>
          <a:endParaRPr lang="en-US"/>
        </a:p>
      </dgm:t>
    </dgm:pt>
    <dgm:pt modelId="{2BC81EBA-F629-3D42-81B7-CC9EE019DFA4}" type="pres">
      <dgm:prSet presAssocID="{00E3321D-FD52-44F0-8C05-2851C10D4A3C}" presName="linear" presStyleCnt="0">
        <dgm:presLayoutVars>
          <dgm:animLvl val="lvl"/>
          <dgm:resizeHandles val="exact"/>
        </dgm:presLayoutVars>
      </dgm:prSet>
      <dgm:spPr/>
    </dgm:pt>
    <dgm:pt modelId="{9A355ED1-22FD-E142-AA81-1BF106BE2F1E}" type="pres">
      <dgm:prSet presAssocID="{784D6583-62FF-4EC8-83E4-7781B1CD3F0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2381FA6-1DD8-A047-93E2-0746D4B35FDB}" type="pres">
      <dgm:prSet presAssocID="{AD0C5123-A932-4D37-A257-C9FD7DC767B3}" presName="spacer" presStyleCnt="0"/>
      <dgm:spPr/>
    </dgm:pt>
    <dgm:pt modelId="{BD490B39-E448-274E-B6E1-8C9453828DC9}" type="pres">
      <dgm:prSet presAssocID="{E23F7EFB-94D5-4CDE-A29D-1021FE7D04A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513B5C5-EF7F-7546-B2F9-78500731139A}" type="pres">
      <dgm:prSet presAssocID="{BD36084B-F12C-4E9E-8138-02849BF90576}" presName="spacer" presStyleCnt="0"/>
      <dgm:spPr/>
    </dgm:pt>
    <dgm:pt modelId="{E742C82E-8D55-A84A-BDC0-DE9F9471EEFE}" type="pres">
      <dgm:prSet presAssocID="{CCC6C761-DC2F-49EF-9022-B0004628A39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FBA688C-599A-4246-B553-CD7B9159D72A}" type="pres">
      <dgm:prSet presAssocID="{3B673332-414A-4459-886B-41CCB983277D}" presName="spacer" presStyleCnt="0"/>
      <dgm:spPr/>
    </dgm:pt>
    <dgm:pt modelId="{7D562908-9882-B84E-8E47-769E2987FE33}" type="pres">
      <dgm:prSet presAssocID="{7C279F64-3C97-48E1-971E-7F2862FF89C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968FDD1-BFFA-2F40-B742-802429FB0BA4}" type="pres">
      <dgm:prSet presAssocID="{56826BE6-B606-45AF-A45B-777F5F28B7F7}" presName="spacer" presStyleCnt="0"/>
      <dgm:spPr/>
    </dgm:pt>
    <dgm:pt modelId="{FFADA5FB-BDE9-CC48-B0E1-2E5AF774A2B8}" type="pres">
      <dgm:prSet presAssocID="{776B9027-84F5-4B89-88EC-022ABA808A6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F57765B-49BC-4761-A329-745C25AE0708}" srcId="{00E3321D-FD52-44F0-8C05-2851C10D4A3C}" destId="{CCC6C761-DC2F-49EF-9022-B0004628A39D}" srcOrd="2" destOrd="0" parTransId="{851A4FD5-6DA6-4890-8CE0-4FF97003575B}" sibTransId="{3B673332-414A-4459-886B-41CCB983277D}"/>
    <dgm:cxn modelId="{1C09DA50-1E41-4EBE-8F29-423E0BA9E666}" srcId="{00E3321D-FD52-44F0-8C05-2851C10D4A3C}" destId="{7C279F64-3C97-48E1-971E-7F2862FF89C6}" srcOrd="3" destOrd="0" parTransId="{73A16BBD-0D75-4F13-BB89-F01BC6CE4D6D}" sibTransId="{56826BE6-B606-45AF-A45B-777F5F28B7F7}"/>
    <dgm:cxn modelId="{E22B5873-7847-B14F-B26A-6FF0F03B7AF7}" type="presOf" srcId="{CCC6C761-DC2F-49EF-9022-B0004628A39D}" destId="{E742C82E-8D55-A84A-BDC0-DE9F9471EEFE}" srcOrd="0" destOrd="0" presId="urn:microsoft.com/office/officeart/2005/8/layout/vList2"/>
    <dgm:cxn modelId="{65D1C97E-3710-EE41-9AC1-FDD0997551D1}" type="presOf" srcId="{784D6583-62FF-4EC8-83E4-7781B1CD3F07}" destId="{9A355ED1-22FD-E142-AA81-1BF106BE2F1E}" srcOrd="0" destOrd="0" presId="urn:microsoft.com/office/officeart/2005/8/layout/vList2"/>
    <dgm:cxn modelId="{162D9882-3122-B643-A1F5-04A3B9DDE700}" type="presOf" srcId="{7C279F64-3C97-48E1-971E-7F2862FF89C6}" destId="{7D562908-9882-B84E-8E47-769E2987FE33}" srcOrd="0" destOrd="0" presId="urn:microsoft.com/office/officeart/2005/8/layout/vList2"/>
    <dgm:cxn modelId="{8F489B9A-8515-FD40-9CA1-8B212B74EEBC}" type="presOf" srcId="{00E3321D-FD52-44F0-8C05-2851C10D4A3C}" destId="{2BC81EBA-F629-3D42-81B7-CC9EE019DFA4}" srcOrd="0" destOrd="0" presId="urn:microsoft.com/office/officeart/2005/8/layout/vList2"/>
    <dgm:cxn modelId="{450FE5B9-6D50-4921-A119-91421B1A9499}" srcId="{00E3321D-FD52-44F0-8C05-2851C10D4A3C}" destId="{E23F7EFB-94D5-4CDE-A29D-1021FE7D04A2}" srcOrd="1" destOrd="0" parTransId="{E89C7CD5-C513-48A2-B690-CDEA599D384A}" sibTransId="{BD36084B-F12C-4E9E-8138-02849BF90576}"/>
    <dgm:cxn modelId="{CE6FF5D2-4A94-AB45-A979-464D86909F35}" type="presOf" srcId="{E23F7EFB-94D5-4CDE-A29D-1021FE7D04A2}" destId="{BD490B39-E448-274E-B6E1-8C9453828DC9}" srcOrd="0" destOrd="0" presId="urn:microsoft.com/office/officeart/2005/8/layout/vList2"/>
    <dgm:cxn modelId="{8DDF55F6-0DE9-B742-A1BD-57B30FF52BF1}" type="presOf" srcId="{776B9027-84F5-4B89-88EC-022ABA808A6E}" destId="{FFADA5FB-BDE9-CC48-B0E1-2E5AF774A2B8}" srcOrd="0" destOrd="0" presId="urn:microsoft.com/office/officeart/2005/8/layout/vList2"/>
    <dgm:cxn modelId="{4CDBB7F8-8F2E-4A3A-8349-B8D43C327051}" srcId="{00E3321D-FD52-44F0-8C05-2851C10D4A3C}" destId="{784D6583-62FF-4EC8-83E4-7781B1CD3F07}" srcOrd="0" destOrd="0" parTransId="{AA54E69D-4368-464E-BF67-73552F9CA5A1}" sibTransId="{AD0C5123-A932-4D37-A257-C9FD7DC767B3}"/>
    <dgm:cxn modelId="{A8597DFE-5D3C-4F46-87BD-410B6F9B21D2}" srcId="{00E3321D-FD52-44F0-8C05-2851C10D4A3C}" destId="{776B9027-84F5-4B89-88EC-022ABA808A6E}" srcOrd="4" destOrd="0" parTransId="{ABA45D19-C693-47F6-A34C-4C66508C59CB}" sibTransId="{5EF5D2F4-30C7-414F-9624-B49911FBB53D}"/>
    <dgm:cxn modelId="{D878D2EE-4543-7B45-B714-8775B5AC2BCA}" type="presParOf" srcId="{2BC81EBA-F629-3D42-81B7-CC9EE019DFA4}" destId="{9A355ED1-22FD-E142-AA81-1BF106BE2F1E}" srcOrd="0" destOrd="0" presId="urn:microsoft.com/office/officeart/2005/8/layout/vList2"/>
    <dgm:cxn modelId="{CD7C8532-6B82-B54C-A0D4-40DA7BC5BF90}" type="presParOf" srcId="{2BC81EBA-F629-3D42-81B7-CC9EE019DFA4}" destId="{22381FA6-1DD8-A047-93E2-0746D4B35FDB}" srcOrd="1" destOrd="0" presId="urn:microsoft.com/office/officeart/2005/8/layout/vList2"/>
    <dgm:cxn modelId="{A9478808-96AD-7745-853F-CB7E070F5DBC}" type="presParOf" srcId="{2BC81EBA-F629-3D42-81B7-CC9EE019DFA4}" destId="{BD490B39-E448-274E-B6E1-8C9453828DC9}" srcOrd="2" destOrd="0" presId="urn:microsoft.com/office/officeart/2005/8/layout/vList2"/>
    <dgm:cxn modelId="{7BF236F9-C71E-BC47-867B-BA20C4BE272D}" type="presParOf" srcId="{2BC81EBA-F629-3D42-81B7-CC9EE019DFA4}" destId="{A513B5C5-EF7F-7546-B2F9-78500731139A}" srcOrd="3" destOrd="0" presId="urn:microsoft.com/office/officeart/2005/8/layout/vList2"/>
    <dgm:cxn modelId="{ADDFAFE3-A87D-2B4D-B403-9D40DB4A25A7}" type="presParOf" srcId="{2BC81EBA-F629-3D42-81B7-CC9EE019DFA4}" destId="{E742C82E-8D55-A84A-BDC0-DE9F9471EEFE}" srcOrd="4" destOrd="0" presId="urn:microsoft.com/office/officeart/2005/8/layout/vList2"/>
    <dgm:cxn modelId="{3A3B8566-9AB7-1348-AFCB-31F3877AC788}" type="presParOf" srcId="{2BC81EBA-F629-3D42-81B7-CC9EE019DFA4}" destId="{5FBA688C-599A-4246-B553-CD7B9159D72A}" srcOrd="5" destOrd="0" presId="urn:microsoft.com/office/officeart/2005/8/layout/vList2"/>
    <dgm:cxn modelId="{1CC807DB-9651-E345-920E-BA6C50A27C6A}" type="presParOf" srcId="{2BC81EBA-F629-3D42-81B7-CC9EE019DFA4}" destId="{7D562908-9882-B84E-8E47-769E2987FE33}" srcOrd="6" destOrd="0" presId="urn:microsoft.com/office/officeart/2005/8/layout/vList2"/>
    <dgm:cxn modelId="{88F1D843-03C2-3446-AEB2-432C151F5626}" type="presParOf" srcId="{2BC81EBA-F629-3D42-81B7-CC9EE019DFA4}" destId="{C968FDD1-BFFA-2F40-B742-802429FB0BA4}" srcOrd="7" destOrd="0" presId="urn:microsoft.com/office/officeart/2005/8/layout/vList2"/>
    <dgm:cxn modelId="{410D9761-4BCE-184B-9A8E-08F2FA06B426}" type="presParOf" srcId="{2BC81EBA-F629-3D42-81B7-CC9EE019DFA4}" destId="{FFADA5FB-BDE9-CC48-B0E1-2E5AF774A2B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D145FD-76F0-4B50-B6F6-11D30F1D1D7B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B27F1DC-8427-4C98-8423-1BA1B21780F2}">
      <dgm:prSet/>
      <dgm:spPr/>
      <dgm:t>
        <a:bodyPr/>
        <a:lstStyle/>
        <a:p>
          <a:r>
            <a:rPr lang="pl-PL"/>
            <a:t>oszczędne użytkowanie samochodów, zamiana ich na transport publiczny lub rower,</a:t>
          </a:r>
          <a:endParaRPr lang="en-US"/>
        </a:p>
      </dgm:t>
    </dgm:pt>
    <dgm:pt modelId="{5C28FD0E-FBC8-420C-9B7E-D3B7F16443B6}" type="parTrans" cxnId="{DE19ADAC-9AE6-4F09-B2BF-C5AD4406598F}">
      <dgm:prSet/>
      <dgm:spPr/>
      <dgm:t>
        <a:bodyPr/>
        <a:lstStyle/>
        <a:p>
          <a:endParaRPr lang="en-US"/>
        </a:p>
      </dgm:t>
    </dgm:pt>
    <dgm:pt modelId="{785DAA6F-3CFF-4D1F-8FD5-86DC33DB40EE}" type="sibTrans" cxnId="{DE19ADAC-9AE6-4F09-B2BF-C5AD4406598F}">
      <dgm:prSet/>
      <dgm:spPr/>
      <dgm:t>
        <a:bodyPr/>
        <a:lstStyle/>
        <a:p>
          <a:endParaRPr lang="en-US"/>
        </a:p>
      </dgm:t>
    </dgm:pt>
    <dgm:pt modelId="{6A703448-6C41-4EAB-AA7A-6A9D52DCD977}">
      <dgm:prSet/>
      <dgm:spPr/>
      <dgm:t>
        <a:bodyPr/>
        <a:lstStyle/>
        <a:p>
          <a:r>
            <a:rPr lang="pl-PL"/>
            <a:t>sadzenie nowych drzew i ograniczenie wycinania istniejących,</a:t>
          </a:r>
          <a:endParaRPr lang="en-US"/>
        </a:p>
      </dgm:t>
    </dgm:pt>
    <dgm:pt modelId="{B930C4DA-17CB-4A60-AB37-02A86DEF96F0}" type="parTrans" cxnId="{0415E464-B2BA-4FF1-ADE1-C58EFC02F9D6}">
      <dgm:prSet/>
      <dgm:spPr/>
      <dgm:t>
        <a:bodyPr/>
        <a:lstStyle/>
        <a:p>
          <a:endParaRPr lang="en-US"/>
        </a:p>
      </dgm:t>
    </dgm:pt>
    <dgm:pt modelId="{77900D99-C79B-4E88-AC6F-3575229A7819}" type="sibTrans" cxnId="{0415E464-B2BA-4FF1-ADE1-C58EFC02F9D6}">
      <dgm:prSet/>
      <dgm:spPr/>
      <dgm:t>
        <a:bodyPr/>
        <a:lstStyle/>
        <a:p>
          <a:endParaRPr lang="en-US"/>
        </a:p>
      </dgm:t>
    </dgm:pt>
    <dgm:pt modelId="{6528EE40-676A-4BE3-A1DC-722986AA5D07}">
      <dgm:prSet/>
      <dgm:spPr/>
      <dgm:t>
        <a:bodyPr/>
        <a:lstStyle/>
        <a:p>
          <a:r>
            <a:rPr lang="pl-PL"/>
            <a:t>rezygnacja lub ograniczenie spożycia mięsa.</a:t>
          </a:r>
          <a:endParaRPr lang="en-US"/>
        </a:p>
      </dgm:t>
    </dgm:pt>
    <dgm:pt modelId="{9DFA1A10-BAF1-491A-9FD7-F17008589FB9}" type="parTrans" cxnId="{F3F93AF5-EB32-4B37-B8F1-0502477E1DBC}">
      <dgm:prSet/>
      <dgm:spPr/>
      <dgm:t>
        <a:bodyPr/>
        <a:lstStyle/>
        <a:p>
          <a:endParaRPr lang="en-US"/>
        </a:p>
      </dgm:t>
    </dgm:pt>
    <dgm:pt modelId="{1DB355B7-206B-4EF3-9C81-7F62903A242B}" type="sibTrans" cxnId="{F3F93AF5-EB32-4B37-B8F1-0502477E1DBC}">
      <dgm:prSet/>
      <dgm:spPr/>
      <dgm:t>
        <a:bodyPr/>
        <a:lstStyle/>
        <a:p>
          <a:endParaRPr lang="en-US"/>
        </a:p>
      </dgm:t>
    </dgm:pt>
    <dgm:pt modelId="{1BBFA100-301D-40BA-AA49-B4122590E90B}">
      <dgm:prSet/>
      <dgm:spPr/>
      <dgm:t>
        <a:bodyPr/>
        <a:lstStyle/>
        <a:p>
          <a:r>
            <a:rPr lang="pl-PL"/>
            <a:t>To tylko kilka przykładów na redukcje emisji CO2, zrób to, co możesz! </a:t>
          </a:r>
          <a:endParaRPr lang="en-US"/>
        </a:p>
      </dgm:t>
    </dgm:pt>
    <dgm:pt modelId="{F4C81DA6-3973-4291-A6BA-B27C010C53B5}" type="parTrans" cxnId="{40B76886-1F9B-45A5-BDDF-E5CC965056A9}">
      <dgm:prSet/>
      <dgm:spPr/>
      <dgm:t>
        <a:bodyPr/>
        <a:lstStyle/>
        <a:p>
          <a:endParaRPr lang="en-US"/>
        </a:p>
      </dgm:t>
    </dgm:pt>
    <dgm:pt modelId="{39758664-B9B1-454D-B9DD-0E956FEE7B9E}" type="sibTrans" cxnId="{40B76886-1F9B-45A5-BDDF-E5CC965056A9}">
      <dgm:prSet/>
      <dgm:spPr/>
      <dgm:t>
        <a:bodyPr/>
        <a:lstStyle/>
        <a:p>
          <a:endParaRPr lang="en-US"/>
        </a:p>
      </dgm:t>
    </dgm:pt>
    <dgm:pt modelId="{7F17AB49-3993-0141-94CC-FDA45974A483}" type="pres">
      <dgm:prSet presAssocID="{6BD145FD-76F0-4B50-B6F6-11D30F1D1D7B}" presName="diagram" presStyleCnt="0">
        <dgm:presLayoutVars>
          <dgm:dir/>
          <dgm:resizeHandles val="exact"/>
        </dgm:presLayoutVars>
      </dgm:prSet>
      <dgm:spPr/>
    </dgm:pt>
    <dgm:pt modelId="{7959675B-2019-3241-A390-E462FD680873}" type="pres">
      <dgm:prSet presAssocID="{2B27F1DC-8427-4C98-8423-1BA1B21780F2}" presName="node" presStyleLbl="node1" presStyleIdx="0" presStyleCnt="4">
        <dgm:presLayoutVars>
          <dgm:bulletEnabled val="1"/>
        </dgm:presLayoutVars>
      </dgm:prSet>
      <dgm:spPr/>
    </dgm:pt>
    <dgm:pt modelId="{2B6A1D12-060D-9C4E-8183-9316F80D2D6D}" type="pres">
      <dgm:prSet presAssocID="{785DAA6F-3CFF-4D1F-8FD5-86DC33DB40EE}" presName="sibTrans" presStyleLbl="sibTrans2D1" presStyleIdx="0" presStyleCnt="3"/>
      <dgm:spPr/>
    </dgm:pt>
    <dgm:pt modelId="{E5792AA9-2CA8-294B-8928-3414ED22D2A6}" type="pres">
      <dgm:prSet presAssocID="{785DAA6F-3CFF-4D1F-8FD5-86DC33DB40EE}" presName="connectorText" presStyleLbl="sibTrans2D1" presStyleIdx="0" presStyleCnt="3"/>
      <dgm:spPr/>
    </dgm:pt>
    <dgm:pt modelId="{5317FAF7-C568-3248-8558-EE4EE1812284}" type="pres">
      <dgm:prSet presAssocID="{6A703448-6C41-4EAB-AA7A-6A9D52DCD977}" presName="node" presStyleLbl="node1" presStyleIdx="1" presStyleCnt="4">
        <dgm:presLayoutVars>
          <dgm:bulletEnabled val="1"/>
        </dgm:presLayoutVars>
      </dgm:prSet>
      <dgm:spPr/>
    </dgm:pt>
    <dgm:pt modelId="{E7114115-904B-0E42-A368-8885DCDA2062}" type="pres">
      <dgm:prSet presAssocID="{77900D99-C79B-4E88-AC6F-3575229A7819}" presName="sibTrans" presStyleLbl="sibTrans2D1" presStyleIdx="1" presStyleCnt="3"/>
      <dgm:spPr/>
    </dgm:pt>
    <dgm:pt modelId="{C7617E9F-B3E3-494D-90D9-C82D09C30CB4}" type="pres">
      <dgm:prSet presAssocID="{77900D99-C79B-4E88-AC6F-3575229A7819}" presName="connectorText" presStyleLbl="sibTrans2D1" presStyleIdx="1" presStyleCnt="3"/>
      <dgm:spPr/>
    </dgm:pt>
    <dgm:pt modelId="{693073F8-8004-4E4F-A251-110C3E1A6164}" type="pres">
      <dgm:prSet presAssocID="{6528EE40-676A-4BE3-A1DC-722986AA5D07}" presName="node" presStyleLbl="node1" presStyleIdx="2" presStyleCnt="4">
        <dgm:presLayoutVars>
          <dgm:bulletEnabled val="1"/>
        </dgm:presLayoutVars>
      </dgm:prSet>
      <dgm:spPr/>
    </dgm:pt>
    <dgm:pt modelId="{D37E6BEB-6B88-6D40-A8C0-9C852B123A0E}" type="pres">
      <dgm:prSet presAssocID="{1DB355B7-206B-4EF3-9C81-7F62903A242B}" presName="sibTrans" presStyleLbl="sibTrans2D1" presStyleIdx="2" presStyleCnt="3"/>
      <dgm:spPr/>
    </dgm:pt>
    <dgm:pt modelId="{D20080AC-9371-A64C-9074-9F587B485E9B}" type="pres">
      <dgm:prSet presAssocID="{1DB355B7-206B-4EF3-9C81-7F62903A242B}" presName="connectorText" presStyleLbl="sibTrans2D1" presStyleIdx="2" presStyleCnt="3"/>
      <dgm:spPr/>
    </dgm:pt>
    <dgm:pt modelId="{1813C2F5-72EF-FA4A-9ACB-C5BAE33AA9C8}" type="pres">
      <dgm:prSet presAssocID="{1BBFA100-301D-40BA-AA49-B4122590E90B}" presName="node" presStyleLbl="node1" presStyleIdx="3" presStyleCnt="4">
        <dgm:presLayoutVars>
          <dgm:bulletEnabled val="1"/>
        </dgm:presLayoutVars>
      </dgm:prSet>
      <dgm:spPr/>
    </dgm:pt>
  </dgm:ptLst>
  <dgm:cxnLst>
    <dgm:cxn modelId="{A89E3101-EFCF-7942-9AA1-FC475FD98B03}" type="presOf" srcId="{6A703448-6C41-4EAB-AA7A-6A9D52DCD977}" destId="{5317FAF7-C568-3248-8558-EE4EE1812284}" srcOrd="0" destOrd="0" presId="urn:microsoft.com/office/officeart/2005/8/layout/process5"/>
    <dgm:cxn modelId="{BFAE643C-716A-9A4C-AF3D-427AE9872C76}" type="presOf" srcId="{6528EE40-676A-4BE3-A1DC-722986AA5D07}" destId="{693073F8-8004-4E4F-A251-110C3E1A6164}" srcOrd="0" destOrd="0" presId="urn:microsoft.com/office/officeart/2005/8/layout/process5"/>
    <dgm:cxn modelId="{0415E464-B2BA-4FF1-ADE1-C58EFC02F9D6}" srcId="{6BD145FD-76F0-4B50-B6F6-11D30F1D1D7B}" destId="{6A703448-6C41-4EAB-AA7A-6A9D52DCD977}" srcOrd="1" destOrd="0" parTransId="{B930C4DA-17CB-4A60-AB37-02A86DEF96F0}" sibTransId="{77900D99-C79B-4E88-AC6F-3575229A7819}"/>
    <dgm:cxn modelId="{A0C84D46-1B4B-E84F-995D-E980598FCE67}" type="presOf" srcId="{2B27F1DC-8427-4C98-8423-1BA1B21780F2}" destId="{7959675B-2019-3241-A390-E462FD680873}" srcOrd="0" destOrd="0" presId="urn:microsoft.com/office/officeart/2005/8/layout/process5"/>
    <dgm:cxn modelId="{4DEF4B58-4A7F-7849-85C8-A0033D8C9A91}" type="presOf" srcId="{1DB355B7-206B-4EF3-9C81-7F62903A242B}" destId="{D20080AC-9371-A64C-9074-9F587B485E9B}" srcOrd="1" destOrd="0" presId="urn:microsoft.com/office/officeart/2005/8/layout/process5"/>
    <dgm:cxn modelId="{596EF281-EB1A-5941-8FD9-C72BD341F174}" type="presOf" srcId="{77900D99-C79B-4E88-AC6F-3575229A7819}" destId="{E7114115-904B-0E42-A368-8885DCDA2062}" srcOrd="0" destOrd="0" presId="urn:microsoft.com/office/officeart/2005/8/layout/process5"/>
    <dgm:cxn modelId="{40B76886-1F9B-45A5-BDDF-E5CC965056A9}" srcId="{6BD145FD-76F0-4B50-B6F6-11D30F1D1D7B}" destId="{1BBFA100-301D-40BA-AA49-B4122590E90B}" srcOrd="3" destOrd="0" parTransId="{F4C81DA6-3973-4291-A6BA-B27C010C53B5}" sibTransId="{39758664-B9B1-454D-B9DD-0E956FEE7B9E}"/>
    <dgm:cxn modelId="{3033F1A2-6E66-3D41-8545-A7B97ED8EBDE}" type="presOf" srcId="{1BBFA100-301D-40BA-AA49-B4122590E90B}" destId="{1813C2F5-72EF-FA4A-9ACB-C5BAE33AA9C8}" srcOrd="0" destOrd="0" presId="urn:microsoft.com/office/officeart/2005/8/layout/process5"/>
    <dgm:cxn modelId="{420ECDAB-21CF-0C45-BA3A-9F628073D941}" type="presOf" srcId="{1DB355B7-206B-4EF3-9C81-7F62903A242B}" destId="{D37E6BEB-6B88-6D40-A8C0-9C852B123A0E}" srcOrd="0" destOrd="0" presId="urn:microsoft.com/office/officeart/2005/8/layout/process5"/>
    <dgm:cxn modelId="{DE19ADAC-9AE6-4F09-B2BF-C5AD4406598F}" srcId="{6BD145FD-76F0-4B50-B6F6-11D30F1D1D7B}" destId="{2B27F1DC-8427-4C98-8423-1BA1B21780F2}" srcOrd="0" destOrd="0" parTransId="{5C28FD0E-FBC8-420C-9B7E-D3B7F16443B6}" sibTransId="{785DAA6F-3CFF-4D1F-8FD5-86DC33DB40EE}"/>
    <dgm:cxn modelId="{A3D386B3-0A8E-E64C-8611-6B4DC14675AD}" type="presOf" srcId="{785DAA6F-3CFF-4D1F-8FD5-86DC33DB40EE}" destId="{2B6A1D12-060D-9C4E-8183-9316F80D2D6D}" srcOrd="0" destOrd="0" presId="urn:microsoft.com/office/officeart/2005/8/layout/process5"/>
    <dgm:cxn modelId="{6A4F7CD6-C3A2-C942-BCD4-22A4EBBDE97E}" type="presOf" srcId="{6BD145FD-76F0-4B50-B6F6-11D30F1D1D7B}" destId="{7F17AB49-3993-0141-94CC-FDA45974A483}" srcOrd="0" destOrd="0" presId="urn:microsoft.com/office/officeart/2005/8/layout/process5"/>
    <dgm:cxn modelId="{B678EAE6-083C-BE46-B16A-6FECE13C0445}" type="presOf" srcId="{77900D99-C79B-4E88-AC6F-3575229A7819}" destId="{C7617E9F-B3E3-494D-90D9-C82D09C30CB4}" srcOrd="1" destOrd="0" presId="urn:microsoft.com/office/officeart/2005/8/layout/process5"/>
    <dgm:cxn modelId="{F3F93AF5-EB32-4B37-B8F1-0502477E1DBC}" srcId="{6BD145FD-76F0-4B50-B6F6-11D30F1D1D7B}" destId="{6528EE40-676A-4BE3-A1DC-722986AA5D07}" srcOrd="2" destOrd="0" parTransId="{9DFA1A10-BAF1-491A-9FD7-F17008589FB9}" sibTransId="{1DB355B7-206B-4EF3-9C81-7F62903A242B}"/>
    <dgm:cxn modelId="{BECF61FE-44A3-814C-AEB8-3938F9335052}" type="presOf" srcId="{785DAA6F-3CFF-4D1F-8FD5-86DC33DB40EE}" destId="{E5792AA9-2CA8-294B-8928-3414ED22D2A6}" srcOrd="1" destOrd="0" presId="urn:microsoft.com/office/officeart/2005/8/layout/process5"/>
    <dgm:cxn modelId="{727E613C-5680-DB46-8D08-DDEB8F27F72F}" type="presParOf" srcId="{7F17AB49-3993-0141-94CC-FDA45974A483}" destId="{7959675B-2019-3241-A390-E462FD680873}" srcOrd="0" destOrd="0" presId="urn:microsoft.com/office/officeart/2005/8/layout/process5"/>
    <dgm:cxn modelId="{60E1F2D4-7F92-1D49-979C-9072238E24E8}" type="presParOf" srcId="{7F17AB49-3993-0141-94CC-FDA45974A483}" destId="{2B6A1D12-060D-9C4E-8183-9316F80D2D6D}" srcOrd="1" destOrd="0" presId="urn:microsoft.com/office/officeart/2005/8/layout/process5"/>
    <dgm:cxn modelId="{F14E6184-7214-644C-A6C7-C8ACE119E159}" type="presParOf" srcId="{2B6A1D12-060D-9C4E-8183-9316F80D2D6D}" destId="{E5792AA9-2CA8-294B-8928-3414ED22D2A6}" srcOrd="0" destOrd="0" presId="urn:microsoft.com/office/officeart/2005/8/layout/process5"/>
    <dgm:cxn modelId="{B80F7630-2A8E-E244-AE06-166DE3B59046}" type="presParOf" srcId="{7F17AB49-3993-0141-94CC-FDA45974A483}" destId="{5317FAF7-C568-3248-8558-EE4EE1812284}" srcOrd="2" destOrd="0" presId="urn:microsoft.com/office/officeart/2005/8/layout/process5"/>
    <dgm:cxn modelId="{D402CD03-8417-AD46-BD64-81DD70E00572}" type="presParOf" srcId="{7F17AB49-3993-0141-94CC-FDA45974A483}" destId="{E7114115-904B-0E42-A368-8885DCDA2062}" srcOrd="3" destOrd="0" presId="urn:microsoft.com/office/officeart/2005/8/layout/process5"/>
    <dgm:cxn modelId="{D4559BDB-A219-BA43-A0A5-B96AD82D919E}" type="presParOf" srcId="{E7114115-904B-0E42-A368-8885DCDA2062}" destId="{C7617E9F-B3E3-494D-90D9-C82D09C30CB4}" srcOrd="0" destOrd="0" presId="urn:microsoft.com/office/officeart/2005/8/layout/process5"/>
    <dgm:cxn modelId="{76961283-D238-E946-9D53-FC55A35F0979}" type="presParOf" srcId="{7F17AB49-3993-0141-94CC-FDA45974A483}" destId="{693073F8-8004-4E4F-A251-110C3E1A6164}" srcOrd="4" destOrd="0" presId="urn:microsoft.com/office/officeart/2005/8/layout/process5"/>
    <dgm:cxn modelId="{8D0EB694-875E-6547-9CCE-FFB70EEFF5AA}" type="presParOf" srcId="{7F17AB49-3993-0141-94CC-FDA45974A483}" destId="{D37E6BEB-6B88-6D40-A8C0-9C852B123A0E}" srcOrd="5" destOrd="0" presId="urn:microsoft.com/office/officeart/2005/8/layout/process5"/>
    <dgm:cxn modelId="{9E387E16-A435-8547-A8D8-B1383CF2249F}" type="presParOf" srcId="{D37E6BEB-6B88-6D40-A8C0-9C852B123A0E}" destId="{D20080AC-9371-A64C-9074-9F587B485E9B}" srcOrd="0" destOrd="0" presId="urn:microsoft.com/office/officeart/2005/8/layout/process5"/>
    <dgm:cxn modelId="{9ECAA87B-E717-664D-8873-529F96BA3FEA}" type="presParOf" srcId="{7F17AB49-3993-0141-94CC-FDA45974A483}" destId="{1813C2F5-72EF-FA4A-9ACB-C5BAE33AA9C8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ADFE1C-7BDA-486D-8652-0902C04A666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D8EBE04-A4B8-492F-9846-5F8D92FCEFC4}">
      <dgm:prSet/>
      <dgm:spPr/>
      <dgm:t>
        <a:bodyPr/>
        <a:lstStyle/>
        <a:p>
          <a:r>
            <a:rPr lang="pl-PL"/>
            <a:t>Jeśli jesteśmy osobami, które lubią pisać lub udzielać się w mediach społecznościowych możemy spróbować pisać np. blog.</a:t>
          </a:r>
          <a:endParaRPr lang="en-US"/>
        </a:p>
      </dgm:t>
    </dgm:pt>
    <dgm:pt modelId="{7DAD6A8D-91E4-485C-B235-0F3BBAD2B4AC}" type="parTrans" cxnId="{B2A972DC-5E3F-419A-821E-D08755E05795}">
      <dgm:prSet/>
      <dgm:spPr/>
      <dgm:t>
        <a:bodyPr/>
        <a:lstStyle/>
        <a:p>
          <a:endParaRPr lang="en-US"/>
        </a:p>
      </dgm:t>
    </dgm:pt>
    <dgm:pt modelId="{5989D55B-9E27-4ED5-903A-0475BF01C8AF}" type="sibTrans" cxnId="{B2A972DC-5E3F-419A-821E-D08755E05795}">
      <dgm:prSet/>
      <dgm:spPr/>
      <dgm:t>
        <a:bodyPr/>
        <a:lstStyle/>
        <a:p>
          <a:endParaRPr lang="en-US"/>
        </a:p>
      </dgm:t>
    </dgm:pt>
    <dgm:pt modelId="{5895A0D8-3F28-466D-9D92-0793C86A4974}">
      <dgm:prSet/>
      <dgm:spPr/>
      <dgm:t>
        <a:bodyPr/>
        <a:lstStyle/>
        <a:p>
          <a:r>
            <a:rPr lang="pl-PL"/>
            <a:t>Blog może mieć tematykę redukcji emisji CO2. Nasze wpisy powinny zawierać informację na temat emisji dwutlenku węgla oraz działań jakie możemy podjać w kierunku redukcji. </a:t>
          </a:r>
          <a:endParaRPr lang="en-US"/>
        </a:p>
      </dgm:t>
    </dgm:pt>
    <dgm:pt modelId="{64A64BBE-643E-45BF-9F0F-B9A01E61B510}" type="parTrans" cxnId="{86E0078B-0BF3-43C9-90E2-56C5273CC0D3}">
      <dgm:prSet/>
      <dgm:spPr/>
      <dgm:t>
        <a:bodyPr/>
        <a:lstStyle/>
        <a:p>
          <a:endParaRPr lang="en-US"/>
        </a:p>
      </dgm:t>
    </dgm:pt>
    <dgm:pt modelId="{736EBF94-B611-4464-A501-0C0D148A9AA8}" type="sibTrans" cxnId="{86E0078B-0BF3-43C9-90E2-56C5273CC0D3}">
      <dgm:prSet/>
      <dgm:spPr/>
      <dgm:t>
        <a:bodyPr/>
        <a:lstStyle/>
        <a:p>
          <a:endParaRPr lang="en-US"/>
        </a:p>
      </dgm:t>
    </dgm:pt>
    <dgm:pt modelId="{6CAF6931-5C3E-B348-8F11-6A3497A17D46}" type="pres">
      <dgm:prSet presAssocID="{00ADFE1C-7BDA-486D-8652-0902C04A66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8C409B-0121-844A-AE4A-24E19DAF7EA9}" type="pres">
      <dgm:prSet presAssocID="{7D8EBE04-A4B8-492F-9846-5F8D92FCEFC4}" presName="hierRoot1" presStyleCnt="0"/>
      <dgm:spPr/>
    </dgm:pt>
    <dgm:pt modelId="{DD9CE792-F411-A349-AB84-6F556D4B9934}" type="pres">
      <dgm:prSet presAssocID="{7D8EBE04-A4B8-492F-9846-5F8D92FCEFC4}" presName="composite" presStyleCnt="0"/>
      <dgm:spPr/>
    </dgm:pt>
    <dgm:pt modelId="{E3D97F9E-14CC-6947-B26B-A0E11E82F268}" type="pres">
      <dgm:prSet presAssocID="{7D8EBE04-A4B8-492F-9846-5F8D92FCEFC4}" presName="background" presStyleLbl="node0" presStyleIdx="0" presStyleCnt="2"/>
      <dgm:spPr/>
    </dgm:pt>
    <dgm:pt modelId="{B1006323-5067-894D-BD33-5671F9882829}" type="pres">
      <dgm:prSet presAssocID="{7D8EBE04-A4B8-492F-9846-5F8D92FCEFC4}" presName="text" presStyleLbl="fgAcc0" presStyleIdx="0" presStyleCnt="2">
        <dgm:presLayoutVars>
          <dgm:chPref val="3"/>
        </dgm:presLayoutVars>
      </dgm:prSet>
      <dgm:spPr/>
    </dgm:pt>
    <dgm:pt modelId="{2A633311-947F-A84D-8AB6-915E80C6B152}" type="pres">
      <dgm:prSet presAssocID="{7D8EBE04-A4B8-492F-9846-5F8D92FCEFC4}" presName="hierChild2" presStyleCnt="0"/>
      <dgm:spPr/>
    </dgm:pt>
    <dgm:pt modelId="{DD024552-D22B-DA47-BF57-BD9ABE55A07B}" type="pres">
      <dgm:prSet presAssocID="{5895A0D8-3F28-466D-9D92-0793C86A4974}" presName="hierRoot1" presStyleCnt="0"/>
      <dgm:spPr/>
    </dgm:pt>
    <dgm:pt modelId="{23F1273E-AC80-9B42-874D-BF2018325B0C}" type="pres">
      <dgm:prSet presAssocID="{5895A0D8-3F28-466D-9D92-0793C86A4974}" presName="composite" presStyleCnt="0"/>
      <dgm:spPr/>
    </dgm:pt>
    <dgm:pt modelId="{C892D142-B935-274B-814B-8EE52E1A45F6}" type="pres">
      <dgm:prSet presAssocID="{5895A0D8-3F28-466D-9D92-0793C86A4974}" presName="background" presStyleLbl="node0" presStyleIdx="1" presStyleCnt="2"/>
      <dgm:spPr/>
    </dgm:pt>
    <dgm:pt modelId="{FB49694B-E2AD-1F49-A131-2D4150DD3850}" type="pres">
      <dgm:prSet presAssocID="{5895A0D8-3F28-466D-9D92-0793C86A4974}" presName="text" presStyleLbl="fgAcc0" presStyleIdx="1" presStyleCnt="2">
        <dgm:presLayoutVars>
          <dgm:chPref val="3"/>
        </dgm:presLayoutVars>
      </dgm:prSet>
      <dgm:spPr/>
    </dgm:pt>
    <dgm:pt modelId="{51799985-E1E1-734D-8F97-9B33A77068D7}" type="pres">
      <dgm:prSet presAssocID="{5895A0D8-3F28-466D-9D92-0793C86A4974}" presName="hierChild2" presStyleCnt="0"/>
      <dgm:spPr/>
    </dgm:pt>
  </dgm:ptLst>
  <dgm:cxnLst>
    <dgm:cxn modelId="{15F2EB7A-5D3C-FB47-B3E5-182718DEC56A}" type="presOf" srcId="{00ADFE1C-7BDA-486D-8652-0902C04A6662}" destId="{6CAF6931-5C3E-B348-8F11-6A3497A17D46}" srcOrd="0" destOrd="0" presId="urn:microsoft.com/office/officeart/2005/8/layout/hierarchy1"/>
    <dgm:cxn modelId="{86E0078B-0BF3-43C9-90E2-56C5273CC0D3}" srcId="{00ADFE1C-7BDA-486D-8652-0902C04A6662}" destId="{5895A0D8-3F28-466D-9D92-0793C86A4974}" srcOrd="1" destOrd="0" parTransId="{64A64BBE-643E-45BF-9F0F-B9A01E61B510}" sibTransId="{736EBF94-B611-4464-A501-0C0D148A9AA8}"/>
    <dgm:cxn modelId="{B2A972DC-5E3F-419A-821E-D08755E05795}" srcId="{00ADFE1C-7BDA-486D-8652-0902C04A6662}" destId="{7D8EBE04-A4B8-492F-9846-5F8D92FCEFC4}" srcOrd="0" destOrd="0" parTransId="{7DAD6A8D-91E4-485C-B235-0F3BBAD2B4AC}" sibTransId="{5989D55B-9E27-4ED5-903A-0475BF01C8AF}"/>
    <dgm:cxn modelId="{1946F1FC-7F13-8643-A341-D4E254B22F87}" type="presOf" srcId="{7D8EBE04-A4B8-492F-9846-5F8D92FCEFC4}" destId="{B1006323-5067-894D-BD33-5671F9882829}" srcOrd="0" destOrd="0" presId="urn:microsoft.com/office/officeart/2005/8/layout/hierarchy1"/>
    <dgm:cxn modelId="{CEC9A3FE-99C0-4645-9DC4-A8BBF94BC135}" type="presOf" srcId="{5895A0D8-3F28-466D-9D92-0793C86A4974}" destId="{FB49694B-E2AD-1F49-A131-2D4150DD3850}" srcOrd="0" destOrd="0" presId="urn:microsoft.com/office/officeart/2005/8/layout/hierarchy1"/>
    <dgm:cxn modelId="{360AB050-1914-644E-A52C-38B2AFA4CDFD}" type="presParOf" srcId="{6CAF6931-5C3E-B348-8F11-6A3497A17D46}" destId="{CE8C409B-0121-844A-AE4A-24E19DAF7EA9}" srcOrd="0" destOrd="0" presId="urn:microsoft.com/office/officeart/2005/8/layout/hierarchy1"/>
    <dgm:cxn modelId="{D49AC67F-A0D1-D44C-AE74-80623A6D8324}" type="presParOf" srcId="{CE8C409B-0121-844A-AE4A-24E19DAF7EA9}" destId="{DD9CE792-F411-A349-AB84-6F556D4B9934}" srcOrd="0" destOrd="0" presId="urn:microsoft.com/office/officeart/2005/8/layout/hierarchy1"/>
    <dgm:cxn modelId="{A64DEE31-2DD9-7A44-AC23-FD8D9A3E4B14}" type="presParOf" srcId="{DD9CE792-F411-A349-AB84-6F556D4B9934}" destId="{E3D97F9E-14CC-6947-B26B-A0E11E82F268}" srcOrd="0" destOrd="0" presId="urn:microsoft.com/office/officeart/2005/8/layout/hierarchy1"/>
    <dgm:cxn modelId="{AB5863D5-F259-E247-B9E1-E343B2434598}" type="presParOf" srcId="{DD9CE792-F411-A349-AB84-6F556D4B9934}" destId="{B1006323-5067-894D-BD33-5671F9882829}" srcOrd="1" destOrd="0" presId="urn:microsoft.com/office/officeart/2005/8/layout/hierarchy1"/>
    <dgm:cxn modelId="{FADB5658-5050-CB4C-BCA4-9884A8755FF9}" type="presParOf" srcId="{CE8C409B-0121-844A-AE4A-24E19DAF7EA9}" destId="{2A633311-947F-A84D-8AB6-915E80C6B152}" srcOrd="1" destOrd="0" presId="urn:microsoft.com/office/officeart/2005/8/layout/hierarchy1"/>
    <dgm:cxn modelId="{633E4E73-5C94-0948-BCFD-28716C2EC021}" type="presParOf" srcId="{6CAF6931-5C3E-B348-8F11-6A3497A17D46}" destId="{DD024552-D22B-DA47-BF57-BD9ABE55A07B}" srcOrd="1" destOrd="0" presId="urn:microsoft.com/office/officeart/2005/8/layout/hierarchy1"/>
    <dgm:cxn modelId="{3EE83E26-9171-BD4D-A3EF-EB5DF3182936}" type="presParOf" srcId="{DD024552-D22B-DA47-BF57-BD9ABE55A07B}" destId="{23F1273E-AC80-9B42-874D-BF2018325B0C}" srcOrd="0" destOrd="0" presId="urn:microsoft.com/office/officeart/2005/8/layout/hierarchy1"/>
    <dgm:cxn modelId="{3C9849CD-61C4-634E-8BC0-F623BE8E62C5}" type="presParOf" srcId="{23F1273E-AC80-9B42-874D-BF2018325B0C}" destId="{C892D142-B935-274B-814B-8EE52E1A45F6}" srcOrd="0" destOrd="0" presId="urn:microsoft.com/office/officeart/2005/8/layout/hierarchy1"/>
    <dgm:cxn modelId="{2588D23A-78DD-E94D-ABEC-99AF5EFDBA1A}" type="presParOf" srcId="{23F1273E-AC80-9B42-874D-BF2018325B0C}" destId="{FB49694B-E2AD-1F49-A131-2D4150DD3850}" srcOrd="1" destOrd="0" presId="urn:microsoft.com/office/officeart/2005/8/layout/hierarchy1"/>
    <dgm:cxn modelId="{BD6E472C-E483-5449-A8F2-C41D442E3A85}" type="presParOf" srcId="{DD024552-D22B-DA47-BF57-BD9ABE55A07B}" destId="{51799985-E1E1-734D-8F97-9B33A77068D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2CCD3C-F264-4DF5-9F50-ED84FDF2CFD2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A5FA742-D129-4DE8-A1FA-95AB9A3AFCC6}">
      <dgm:prSet custT="1"/>
      <dgm:spPr/>
      <dgm:t>
        <a:bodyPr/>
        <a:lstStyle/>
        <a:p>
          <a:r>
            <a:rPr lang="pl-PL" sz="1800" dirty="0"/>
            <a:t>Możemy rozmawiać na temat redukcji z naszymi rówieśnikami. </a:t>
          </a:r>
          <a:endParaRPr lang="en-US" sz="1800" dirty="0"/>
        </a:p>
      </dgm:t>
    </dgm:pt>
    <dgm:pt modelId="{595AA995-2A1F-4F47-9917-B3FBD1D6816A}" type="parTrans" cxnId="{F5B69A59-DAFA-4460-83FB-922317A91BB1}">
      <dgm:prSet/>
      <dgm:spPr/>
      <dgm:t>
        <a:bodyPr/>
        <a:lstStyle/>
        <a:p>
          <a:endParaRPr lang="en-US"/>
        </a:p>
      </dgm:t>
    </dgm:pt>
    <dgm:pt modelId="{D1F79A9F-9396-4D21-9FD3-9AA98AA81927}" type="sibTrans" cxnId="{F5B69A59-DAFA-4460-83FB-922317A91BB1}">
      <dgm:prSet/>
      <dgm:spPr/>
      <dgm:t>
        <a:bodyPr/>
        <a:lstStyle/>
        <a:p>
          <a:endParaRPr lang="en-US"/>
        </a:p>
      </dgm:t>
    </dgm:pt>
    <dgm:pt modelId="{9B9A1767-9C27-443D-B58B-7C02615E9026}">
      <dgm:prSet custT="1"/>
      <dgm:spPr/>
      <dgm:t>
        <a:bodyPr/>
        <a:lstStyle/>
        <a:p>
          <a:r>
            <a:rPr lang="pl-PL" sz="1400" dirty="0"/>
            <a:t>Być  może wiele młodych osób nie ma pojęcia o wysokiej emisji dwutlenku węgla i nie wie, że powinniśmy z nią walczyć. </a:t>
          </a:r>
          <a:endParaRPr lang="en-US" sz="1400" dirty="0"/>
        </a:p>
      </dgm:t>
    </dgm:pt>
    <dgm:pt modelId="{12D27B2E-AEBE-43A4-9448-B7F9E9235D5F}" type="parTrans" cxnId="{95479CB5-0709-4DEB-8A57-59C511C12170}">
      <dgm:prSet/>
      <dgm:spPr/>
      <dgm:t>
        <a:bodyPr/>
        <a:lstStyle/>
        <a:p>
          <a:endParaRPr lang="en-US"/>
        </a:p>
      </dgm:t>
    </dgm:pt>
    <dgm:pt modelId="{600EA04C-E1F2-4ABC-8B6E-F953B4E0F781}" type="sibTrans" cxnId="{95479CB5-0709-4DEB-8A57-59C511C12170}">
      <dgm:prSet/>
      <dgm:spPr/>
      <dgm:t>
        <a:bodyPr/>
        <a:lstStyle/>
        <a:p>
          <a:endParaRPr lang="en-US"/>
        </a:p>
      </dgm:t>
    </dgm:pt>
    <dgm:pt modelId="{3D1DDC2E-F71D-417E-BFF0-11CB00D430A8}">
      <dgm:prSet custT="1"/>
      <dgm:spPr/>
      <dgm:t>
        <a:bodyPr/>
        <a:lstStyle/>
        <a:p>
          <a:r>
            <a:rPr lang="pl-PL" sz="1200" dirty="0"/>
            <a:t>Porozmawiajmy ze znajomymi na ten temat i wytłumaczmy im czym jest ślad węglowy i jaki wpływ ma na nasze życie. Zaproponujmy im działania, których mogą się podjąć, aby redukować emisję. </a:t>
          </a:r>
          <a:endParaRPr lang="en-US" sz="1200" dirty="0"/>
        </a:p>
      </dgm:t>
    </dgm:pt>
    <dgm:pt modelId="{D6D5FCB7-6FA3-41EE-BEE2-E89E34119DFB}" type="parTrans" cxnId="{3D19CA73-0FD3-473A-AFD3-53243C8494B3}">
      <dgm:prSet/>
      <dgm:spPr/>
      <dgm:t>
        <a:bodyPr/>
        <a:lstStyle/>
        <a:p>
          <a:endParaRPr lang="en-US"/>
        </a:p>
      </dgm:t>
    </dgm:pt>
    <dgm:pt modelId="{AE6830B1-957D-4B92-AFF5-A9174FCB9C44}" type="sibTrans" cxnId="{3D19CA73-0FD3-473A-AFD3-53243C8494B3}">
      <dgm:prSet/>
      <dgm:spPr/>
      <dgm:t>
        <a:bodyPr/>
        <a:lstStyle/>
        <a:p>
          <a:endParaRPr lang="en-US"/>
        </a:p>
      </dgm:t>
    </dgm:pt>
    <dgm:pt modelId="{FF1AA1B3-9AFF-A041-8E01-24AA685DFDC2}" type="pres">
      <dgm:prSet presAssocID="{AE2CCD3C-F264-4DF5-9F50-ED84FDF2CFD2}" presName="outerComposite" presStyleCnt="0">
        <dgm:presLayoutVars>
          <dgm:chMax val="5"/>
          <dgm:dir/>
          <dgm:resizeHandles val="exact"/>
        </dgm:presLayoutVars>
      </dgm:prSet>
      <dgm:spPr/>
    </dgm:pt>
    <dgm:pt modelId="{0C60816B-5B0B-5F4E-9725-BBAE62539BA8}" type="pres">
      <dgm:prSet presAssocID="{AE2CCD3C-F264-4DF5-9F50-ED84FDF2CFD2}" presName="dummyMaxCanvas" presStyleCnt="0">
        <dgm:presLayoutVars/>
      </dgm:prSet>
      <dgm:spPr/>
    </dgm:pt>
    <dgm:pt modelId="{3F60A2A5-3355-4B45-9A32-3CB177846E3A}" type="pres">
      <dgm:prSet presAssocID="{AE2CCD3C-F264-4DF5-9F50-ED84FDF2CFD2}" presName="ThreeNodes_1" presStyleLbl="node1" presStyleIdx="0" presStyleCnt="3">
        <dgm:presLayoutVars>
          <dgm:bulletEnabled val="1"/>
        </dgm:presLayoutVars>
      </dgm:prSet>
      <dgm:spPr/>
    </dgm:pt>
    <dgm:pt modelId="{58093EA4-B912-EA43-BFBF-75D6F5A88EDA}" type="pres">
      <dgm:prSet presAssocID="{AE2CCD3C-F264-4DF5-9F50-ED84FDF2CFD2}" presName="ThreeNodes_2" presStyleLbl="node1" presStyleIdx="1" presStyleCnt="3">
        <dgm:presLayoutVars>
          <dgm:bulletEnabled val="1"/>
        </dgm:presLayoutVars>
      </dgm:prSet>
      <dgm:spPr/>
    </dgm:pt>
    <dgm:pt modelId="{8F1215A0-890A-1A4C-A3D5-8821C5773F9B}" type="pres">
      <dgm:prSet presAssocID="{AE2CCD3C-F264-4DF5-9F50-ED84FDF2CFD2}" presName="ThreeNodes_3" presStyleLbl="node1" presStyleIdx="2" presStyleCnt="3">
        <dgm:presLayoutVars>
          <dgm:bulletEnabled val="1"/>
        </dgm:presLayoutVars>
      </dgm:prSet>
      <dgm:spPr/>
    </dgm:pt>
    <dgm:pt modelId="{3732441A-63C6-8344-BBDB-38369B0BEF17}" type="pres">
      <dgm:prSet presAssocID="{AE2CCD3C-F264-4DF5-9F50-ED84FDF2CFD2}" presName="ThreeConn_1-2" presStyleLbl="fgAccFollowNode1" presStyleIdx="0" presStyleCnt="2">
        <dgm:presLayoutVars>
          <dgm:bulletEnabled val="1"/>
        </dgm:presLayoutVars>
      </dgm:prSet>
      <dgm:spPr/>
    </dgm:pt>
    <dgm:pt modelId="{0956B829-B95F-DE41-9874-90130B68363B}" type="pres">
      <dgm:prSet presAssocID="{AE2CCD3C-F264-4DF5-9F50-ED84FDF2CFD2}" presName="ThreeConn_2-3" presStyleLbl="fgAccFollowNode1" presStyleIdx="1" presStyleCnt="2">
        <dgm:presLayoutVars>
          <dgm:bulletEnabled val="1"/>
        </dgm:presLayoutVars>
      </dgm:prSet>
      <dgm:spPr/>
    </dgm:pt>
    <dgm:pt modelId="{3AD9E637-C072-4D4E-BB39-57F5C51C755F}" type="pres">
      <dgm:prSet presAssocID="{AE2CCD3C-F264-4DF5-9F50-ED84FDF2CFD2}" presName="ThreeNodes_1_text" presStyleLbl="node1" presStyleIdx="2" presStyleCnt="3">
        <dgm:presLayoutVars>
          <dgm:bulletEnabled val="1"/>
        </dgm:presLayoutVars>
      </dgm:prSet>
      <dgm:spPr/>
    </dgm:pt>
    <dgm:pt modelId="{7596ED61-1A14-284A-B926-9BA8A62BE91A}" type="pres">
      <dgm:prSet presAssocID="{AE2CCD3C-F264-4DF5-9F50-ED84FDF2CFD2}" presName="ThreeNodes_2_text" presStyleLbl="node1" presStyleIdx="2" presStyleCnt="3">
        <dgm:presLayoutVars>
          <dgm:bulletEnabled val="1"/>
        </dgm:presLayoutVars>
      </dgm:prSet>
      <dgm:spPr/>
    </dgm:pt>
    <dgm:pt modelId="{2E6C36B4-97C1-314C-9263-9D65F0DB7025}" type="pres">
      <dgm:prSet presAssocID="{AE2CCD3C-F264-4DF5-9F50-ED84FDF2CFD2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DB84D00-2750-CB43-8F3D-943B66A6BB8C}" type="presOf" srcId="{3D1DDC2E-F71D-417E-BFF0-11CB00D430A8}" destId="{8F1215A0-890A-1A4C-A3D5-8821C5773F9B}" srcOrd="0" destOrd="0" presId="urn:microsoft.com/office/officeart/2005/8/layout/vProcess5"/>
    <dgm:cxn modelId="{9B5B3E03-3DF0-E049-8F7B-B7A70E229030}" type="presOf" srcId="{9B9A1767-9C27-443D-B58B-7C02615E9026}" destId="{7596ED61-1A14-284A-B926-9BA8A62BE91A}" srcOrd="1" destOrd="0" presId="urn:microsoft.com/office/officeart/2005/8/layout/vProcess5"/>
    <dgm:cxn modelId="{8839830D-4254-B147-937E-6972C2B15F1B}" type="presOf" srcId="{9B9A1767-9C27-443D-B58B-7C02615E9026}" destId="{58093EA4-B912-EA43-BFBF-75D6F5A88EDA}" srcOrd="0" destOrd="0" presId="urn:microsoft.com/office/officeart/2005/8/layout/vProcess5"/>
    <dgm:cxn modelId="{C436C15B-7EA7-F644-9158-573C99AB2BB0}" type="presOf" srcId="{3D1DDC2E-F71D-417E-BFF0-11CB00D430A8}" destId="{2E6C36B4-97C1-314C-9263-9D65F0DB7025}" srcOrd="1" destOrd="0" presId="urn:microsoft.com/office/officeart/2005/8/layout/vProcess5"/>
    <dgm:cxn modelId="{79FD8046-87EE-9444-8DC5-FDD30532DB53}" type="presOf" srcId="{3A5FA742-D129-4DE8-A1FA-95AB9A3AFCC6}" destId="{3AD9E637-C072-4D4E-BB39-57F5C51C755F}" srcOrd="1" destOrd="0" presId="urn:microsoft.com/office/officeart/2005/8/layout/vProcess5"/>
    <dgm:cxn modelId="{3D19CA73-0FD3-473A-AFD3-53243C8494B3}" srcId="{AE2CCD3C-F264-4DF5-9F50-ED84FDF2CFD2}" destId="{3D1DDC2E-F71D-417E-BFF0-11CB00D430A8}" srcOrd="2" destOrd="0" parTransId="{D6D5FCB7-6FA3-41EE-BEE2-E89E34119DFB}" sibTransId="{AE6830B1-957D-4B92-AFF5-A9174FCB9C44}"/>
    <dgm:cxn modelId="{F5B69A59-DAFA-4460-83FB-922317A91BB1}" srcId="{AE2CCD3C-F264-4DF5-9F50-ED84FDF2CFD2}" destId="{3A5FA742-D129-4DE8-A1FA-95AB9A3AFCC6}" srcOrd="0" destOrd="0" parTransId="{595AA995-2A1F-4F47-9917-B3FBD1D6816A}" sibTransId="{D1F79A9F-9396-4D21-9FD3-9AA98AA81927}"/>
    <dgm:cxn modelId="{36182490-3A77-3B4D-936B-805D1A94DD95}" type="presOf" srcId="{AE2CCD3C-F264-4DF5-9F50-ED84FDF2CFD2}" destId="{FF1AA1B3-9AFF-A041-8E01-24AA685DFDC2}" srcOrd="0" destOrd="0" presId="urn:microsoft.com/office/officeart/2005/8/layout/vProcess5"/>
    <dgm:cxn modelId="{95479CB5-0709-4DEB-8A57-59C511C12170}" srcId="{AE2CCD3C-F264-4DF5-9F50-ED84FDF2CFD2}" destId="{9B9A1767-9C27-443D-B58B-7C02615E9026}" srcOrd="1" destOrd="0" parTransId="{12D27B2E-AEBE-43A4-9448-B7F9E9235D5F}" sibTransId="{600EA04C-E1F2-4ABC-8B6E-F953B4E0F781}"/>
    <dgm:cxn modelId="{DFF9B2CF-A8F7-C64D-835B-FDFD6772FA25}" type="presOf" srcId="{3A5FA742-D129-4DE8-A1FA-95AB9A3AFCC6}" destId="{3F60A2A5-3355-4B45-9A32-3CB177846E3A}" srcOrd="0" destOrd="0" presId="urn:microsoft.com/office/officeart/2005/8/layout/vProcess5"/>
    <dgm:cxn modelId="{575234DA-1566-6A43-9B1A-D3A7AA16DF94}" type="presOf" srcId="{D1F79A9F-9396-4D21-9FD3-9AA98AA81927}" destId="{3732441A-63C6-8344-BBDB-38369B0BEF17}" srcOrd="0" destOrd="0" presId="urn:microsoft.com/office/officeart/2005/8/layout/vProcess5"/>
    <dgm:cxn modelId="{9773DDF6-C17D-5741-86AF-7CCFA78FB6E6}" type="presOf" srcId="{600EA04C-E1F2-4ABC-8B6E-F953B4E0F781}" destId="{0956B829-B95F-DE41-9874-90130B68363B}" srcOrd="0" destOrd="0" presId="urn:microsoft.com/office/officeart/2005/8/layout/vProcess5"/>
    <dgm:cxn modelId="{7897E8A1-D125-BE4A-AC4C-02E2592DEC20}" type="presParOf" srcId="{FF1AA1B3-9AFF-A041-8E01-24AA685DFDC2}" destId="{0C60816B-5B0B-5F4E-9725-BBAE62539BA8}" srcOrd="0" destOrd="0" presId="urn:microsoft.com/office/officeart/2005/8/layout/vProcess5"/>
    <dgm:cxn modelId="{A394D320-40D8-744B-80DD-AC04C22CE990}" type="presParOf" srcId="{FF1AA1B3-9AFF-A041-8E01-24AA685DFDC2}" destId="{3F60A2A5-3355-4B45-9A32-3CB177846E3A}" srcOrd="1" destOrd="0" presId="urn:microsoft.com/office/officeart/2005/8/layout/vProcess5"/>
    <dgm:cxn modelId="{E9F42B99-0269-7845-90FE-0C0CAEAF600C}" type="presParOf" srcId="{FF1AA1B3-9AFF-A041-8E01-24AA685DFDC2}" destId="{58093EA4-B912-EA43-BFBF-75D6F5A88EDA}" srcOrd="2" destOrd="0" presId="urn:microsoft.com/office/officeart/2005/8/layout/vProcess5"/>
    <dgm:cxn modelId="{1D960AA8-6B0E-1E45-998E-F8F7FD5C386C}" type="presParOf" srcId="{FF1AA1B3-9AFF-A041-8E01-24AA685DFDC2}" destId="{8F1215A0-890A-1A4C-A3D5-8821C5773F9B}" srcOrd="3" destOrd="0" presId="urn:microsoft.com/office/officeart/2005/8/layout/vProcess5"/>
    <dgm:cxn modelId="{3A337547-2884-2A42-98B3-3AD222CF9CEC}" type="presParOf" srcId="{FF1AA1B3-9AFF-A041-8E01-24AA685DFDC2}" destId="{3732441A-63C6-8344-BBDB-38369B0BEF17}" srcOrd="4" destOrd="0" presId="urn:microsoft.com/office/officeart/2005/8/layout/vProcess5"/>
    <dgm:cxn modelId="{71E952AD-D48F-A246-9452-093E636E79E3}" type="presParOf" srcId="{FF1AA1B3-9AFF-A041-8E01-24AA685DFDC2}" destId="{0956B829-B95F-DE41-9874-90130B68363B}" srcOrd="5" destOrd="0" presId="urn:microsoft.com/office/officeart/2005/8/layout/vProcess5"/>
    <dgm:cxn modelId="{ABA4EE3E-88B8-6E40-B1F8-B1513F3FA264}" type="presParOf" srcId="{FF1AA1B3-9AFF-A041-8E01-24AA685DFDC2}" destId="{3AD9E637-C072-4D4E-BB39-57F5C51C755F}" srcOrd="6" destOrd="0" presId="urn:microsoft.com/office/officeart/2005/8/layout/vProcess5"/>
    <dgm:cxn modelId="{4FFDE1F0-698E-314D-8D24-B4529EF8AF75}" type="presParOf" srcId="{FF1AA1B3-9AFF-A041-8E01-24AA685DFDC2}" destId="{7596ED61-1A14-284A-B926-9BA8A62BE91A}" srcOrd="7" destOrd="0" presId="urn:microsoft.com/office/officeart/2005/8/layout/vProcess5"/>
    <dgm:cxn modelId="{2A19AF96-61E9-2843-9ABF-33AD76069D0E}" type="presParOf" srcId="{FF1AA1B3-9AFF-A041-8E01-24AA685DFDC2}" destId="{2E6C36B4-97C1-314C-9263-9D65F0DB702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55ED1-22FD-E142-AA81-1BF106BE2F1E}">
      <dsp:nvSpPr>
        <dsp:cNvPr id="0" name=""/>
        <dsp:cNvSpPr/>
      </dsp:nvSpPr>
      <dsp:spPr>
        <a:xfrm>
          <a:off x="0" y="46857"/>
          <a:ext cx="7958331" cy="617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właściwy dobór domowego oświetlenia i urządzeń RTV/AGD (energooszczędne żarówki, niska klasa energetyczna sprzętu),</a:t>
          </a:r>
          <a:endParaRPr lang="en-US" sz="1600" kern="1200"/>
        </a:p>
      </dsp:txBody>
      <dsp:txXfrm>
        <a:off x="30157" y="77014"/>
        <a:ext cx="7898017" cy="557446"/>
      </dsp:txXfrm>
    </dsp:sp>
    <dsp:sp modelId="{BD490B39-E448-274E-B6E1-8C9453828DC9}">
      <dsp:nvSpPr>
        <dsp:cNvPr id="0" name=""/>
        <dsp:cNvSpPr/>
      </dsp:nvSpPr>
      <dsp:spPr>
        <a:xfrm>
          <a:off x="0" y="710697"/>
          <a:ext cx="7958331" cy="617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wyeliminowanie złych nawyków takich jak: gotowanie zbyt dużej ilości wody w czajniku, wkładanie ciepłych posiłków do lodówki,</a:t>
          </a:r>
          <a:endParaRPr lang="en-US" sz="1600" kern="1200"/>
        </a:p>
      </dsp:txBody>
      <dsp:txXfrm>
        <a:off x="30157" y="740854"/>
        <a:ext cx="7898017" cy="557446"/>
      </dsp:txXfrm>
    </dsp:sp>
    <dsp:sp modelId="{E742C82E-8D55-A84A-BDC0-DE9F9471EEFE}">
      <dsp:nvSpPr>
        <dsp:cNvPr id="0" name=""/>
        <dsp:cNvSpPr/>
      </dsp:nvSpPr>
      <dsp:spPr>
        <a:xfrm>
          <a:off x="0" y="1374537"/>
          <a:ext cx="7958331" cy="617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wyłączanie urządzeń pozostawionych w trybie czuwania</a:t>
          </a:r>
          <a:endParaRPr lang="en-US" sz="1600" kern="1200"/>
        </a:p>
      </dsp:txBody>
      <dsp:txXfrm>
        <a:off x="30157" y="1404694"/>
        <a:ext cx="7898017" cy="557446"/>
      </dsp:txXfrm>
    </dsp:sp>
    <dsp:sp modelId="{7D562908-9882-B84E-8E47-769E2987FE33}">
      <dsp:nvSpPr>
        <dsp:cNvPr id="0" name=""/>
        <dsp:cNvSpPr/>
      </dsp:nvSpPr>
      <dsp:spPr>
        <a:xfrm>
          <a:off x="0" y="2038377"/>
          <a:ext cx="7958331" cy="617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ograniczenie działania klimatyzacji,</a:t>
          </a:r>
          <a:endParaRPr lang="en-US" sz="1600" kern="1200"/>
        </a:p>
      </dsp:txBody>
      <dsp:txXfrm>
        <a:off x="30157" y="2068534"/>
        <a:ext cx="7898017" cy="557446"/>
      </dsp:txXfrm>
    </dsp:sp>
    <dsp:sp modelId="{FFADA5FB-BDE9-CC48-B0E1-2E5AF774A2B8}">
      <dsp:nvSpPr>
        <dsp:cNvPr id="0" name=""/>
        <dsp:cNvSpPr/>
      </dsp:nvSpPr>
      <dsp:spPr>
        <a:xfrm>
          <a:off x="0" y="2702217"/>
          <a:ext cx="7958331" cy="617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wyrobienie w sobie dobrych  nawyków, takich jak: gaszenie zbędnego oświetlenia, wyłączanie i odłączanie z gniazdek sprzętów,</a:t>
          </a:r>
          <a:endParaRPr lang="en-US" sz="1600" kern="1200"/>
        </a:p>
      </dsp:txBody>
      <dsp:txXfrm>
        <a:off x="30157" y="2732374"/>
        <a:ext cx="7898017" cy="557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59675B-2019-3241-A390-E462FD680873}">
      <dsp:nvSpPr>
        <dsp:cNvPr id="0" name=""/>
        <dsp:cNvSpPr/>
      </dsp:nvSpPr>
      <dsp:spPr>
        <a:xfrm>
          <a:off x="1456436" y="1597"/>
          <a:ext cx="2102273" cy="12613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oszczędne użytkowanie samochodów, zamiana ich na transport publiczny lub rower,</a:t>
          </a:r>
          <a:endParaRPr lang="en-US" sz="1400" kern="1200"/>
        </a:p>
      </dsp:txBody>
      <dsp:txXfrm>
        <a:off x="1493380" y="38541"/>
        <a:ext cx="2028385" cy="1187476"/>
      </dsp:txXfrm>
    </dsp:sp>
    <dsp:sp modelId="{2B6A1D12-060D-9C4E-8183-9316F80D2D6D}">
      <dsp:nvSpPr>
        <dsp:cNvPr id="0" name=""/>
        <dsp:cNvSpPr/>
      </dsp:nvSpPr>
      <dsp:spPr>
        <a:xfrm>
          <a:off x="3743710" y="371598"/>
          <a:ext cx="445682" cy="521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743710" y="475871"/>
        <a:ext cx="311977" cy="312817"/>
      </dsp:txXfrm>
    </dsp:sp>
    <dsp:sp modelId="{5317FAF7-C568-3248-8558-EE4EE1812284}">
      <dsp:nvSpPr>
        <dsp:cNvPr id="0" name=""/>
        <dsp:cNvSpPr/>
      </dsp:nvSpPr>
      <dsp:spPr>
        <a:xfrm>
          <a:off x="4399620" y="1597"/>
          <a:ext cx="2102273" cy="12613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sadzenie nowych drzew i ograniczenie wycinania istniejących,</a:t>
          </a:r>
          <a:endParaRPr lang="en-US" sz="1400" kern="1200"/>
        </a:p>
      </dsp:txBody>
      <dsp:txXfrm>
        <a:off x="4436564" y="38541"/>
        <a:ext cx="2028385" cy="1187476"/>
      </dsp:txXfrm>
    </dsp:sp>
    <dsp:sp modelId="{E7114115-904B-0E42-A368-8885DCDA2062}">
      <dsp:nvSpPr>
        <dsp:cNvPr id="0" name=""/>
        <dsp:cNvSpPr/>
      </dsp:nvSpPr>
      <dsp:spPr>
        <a:xfrm rot="5400000">
          <a:off x="5227916" y="1410121"/>
          <a:ext cx="445682" cy="521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5294349" y="1447962"/>
        <a:ext cx="312817" cy="311977"/>
      </dsp:txXfrm>
    </dsp:sp>
    <dsp:sp modelId="{693073F8-8004-4E4F-A251-110C3E1A6164}">
      <dsp:nvSpPr>
        <dsp:cNvPr id="0" name=""/>
        <dsp:cNvSpPr/>
      </dsp:nvSpPr>
      <dsp:spPr>
        <a:xfrm>
          <a:off x="4399620" y="2103871"/>
          <a:ext cx="2102273" cy="12613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rezygnacja lub ograniczenie spożycia mięsa.</a:t>
          </a:r>
          <a:endParaRPr lang="en-US" sz="1400" kern="1200"/>
        </a:p>
      </dsp:txBody>
      <dsp:txXfrm>
        <a:off x="4436564" y="2140815"/>
        <a:ext cx="2028385" cy="1187476"/>
      </dsp:txXfrm>
    </dsp:sp>
    <dsp:sp modelId="{D37E6BEB-6B88-6D40-A8C0-9C852B123A0E}">
      <dsp:nvSpPr>
        <dsp:cNvPr id="0" name=""/>
        <dsp:cNvSpPr/>
      </dsp:nvSpPr>
      <dsp:spPr>
        <a:xfrm rot="10800000">
          <a:off x="3768938" y="2473872"/>
          <a:ext cx="445682" cy="521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3902643" y="2578145"/>
        <a:ext cx="311977" cy="312817"/>
      </dsp:txXfrm>
    </dsp:sp>
    <dsp:sp modelId="{1813C2F5-72EF-FA4A-9ACB-C5BAE33AA9C8}">
      <dsp:nvSpPr>
        <dsp:cNvPr id="0" name=""/>
        <dsp:cNvSpPr/>
      </dsp:nvSpPr>
      <dsp:spPr>
        <a:xfrm>
          <a:off x="1456436" y="2103871"/>
          <a:ext cx="2102273" cy="12613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/>
            <a:t>To tylko kilka przykładów na redukcje emisji CO2, zrób to, co możesz! </a:t>
          </a:r>
          <a:endParaRPr lang="en-US" sz="1400" kern="1200"/>
        </a:p>
      </dsp:txBody>
      <dsp:txXfrm>
        <a:off x="1493380" y="2140815"/>
        <a:ext cx="2028385" cy="11874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97F9E-14CC-6947-B26B-A0E11E82F268}">
      <dsp:nvSpPr>
        <dsp:cNvPr id="0" name=""/>
        <dsp:cNvSpPr/>
      </dsp:nvSpPr>
      <dsp:spPr>
        <a:xfrm>
          <a:off x="971" y="420813"/>
          <a:ext cx="3409880" cy="2165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06323-5067-894D-BD33-5671F9882829}">
      <dsp:nvSpPr>
        <dsp:cNvPr id="0" name=""/>
        <dsp:cNvSpPr/>
      </dsp:nvSpPr>
      <dsp:spPr>
        <a:xfrm>
          <a:off x="379847" y="780745"/>
          <a:ext cx="3409880" cy="2165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Jeśli jesteśmy osobami, które lubią pisać lub udzielać się w mediach społecznościowych możemy spróbować pisać np. blog.</a:t>
          </a:r>
          <a:endParaRPr lang="en-US" sz="2000" kern="1200"/>
        </a:p>
      </dsp:txBody>
      <dsp:txXfrm>
        <a:off x="443266" y="844164"/>
        <a:ext cx="3283042" cy="2038436"/>
      </dsp:txXfrm>
    </dsp:sp>
    <dsp:sp modelId="{C892D142-B935-274B-814B-8EE52E1A45F6}">
      <dsp:nvSpPr>
        <dsp:cNvPr id="0" name=""/>
        <dsp:cNvSpPr/>
      </dsp:nvSpPr>
      <dsp:spPr>
        <a:xfrm>
          <a:off x="4168603" y="420813"/>
          <a:ext cx="3409880" cy="21652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49694B-E2AD-1F49-A131-2D4150DD3850}">
      <dsp:nvSpPr>
        <dsp:cNvPr id="0" name=""/>
        <dsp:cNvSpPr/>
      </dsp:nvSpPr>
      <dsp:spPr>
        <a:xfrm>
          <a:off x="4547478" y="780745"/>
          <a:ext cx="3409880" cy="21652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Blog może mieć tematykę redukcji emisji CO2. Nasze wpisy powinny zawierać informację na temat emisji dwutlenku węgla oraz działań jakie możemy podjać w kierunku redukcji. </a:t>
          </a:r>
          <a:endParaRPr lang="en-US" sz="2000" kern="1200"/>
        </a:p>
      </dsp:txBody>
      <dsp:txXfrm>
        <a:off x="4610897" y="844164"/>
        <a:ext cx="3283042" cy="20384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0A2A5-3355-4B45-9A32-3CB177846E3A}">
      <dsp:nvSpPr>
        <dsp:cNvPr id="0" name=""/>
        <dsp:cNvSpPr/>
      </dsp:nvSpPr>
      <dsp:spPr>
        <a:xfrm>
          <a:off x="0" y="0"/>
          <a:ext cx="3230444" cy="1199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/>
            <a:t>Możemy rozmawiać na temat redukcji z naszymi rówieśnikami. </a:t>
          </a:r>
          <a:endParaRPr lang="en-US" sz="1800" kern="1200" dirty="0"/>
        </a:p>
      </dsp:txBody>
      <dsp:txXfrm>
        <a:off x="35128" y="35128"/>
        <a:ext cx="1936253" cy="1129092"/>
      </dsp:txXfrm>
    </dsp:sp>
    <dsp:sp modelId="{58093EA4-B912-EA43-BFBF-75D6F5A88EDA}">
      <dsp:nvSpPr>
        <dsp:cNvPr id="0" name=""/>
        <dsp:cNvSpPr/>
      </dsp:nvSpPr>
      <dsp:spPr>
        <a:xfrm>
          <a:off x="285039" y="1399239"/>
          <a:ext cx="3230444" cy="1199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Być  może wiele młodych osób nie ma pojęcia o wysokiej emisji dwutlenku węgla i nie wie, że powinniśmy z nią walczyć. </a:t>
          </a:r>
          <a:endParaRPr lang="en-US" sz="1400" kern="1200" dirty="0"/>
        </a:p>
      </dsp:txBody>
      <dsp:txXfrm>
        <a:off x="320167" y="1434367"/>
        <a:ext cx="2095572" cy="1129092"/>
      </dsp:txXfrm>
    </dsp:sp>
    <dsp:sp modelId="{8F1215A0-890A-1A4C-A3D5-8821C5773F9B}">
      <dsp:nvSpPr>
        <dsp:cNvPr id="0" name=""/>
        <dsp:cNvSpPr/>
      </dsp:nvSpPr>
      <dsp:spPr>
        <a:xfrm>
          <a:off x="570078" y="2798479"/>
          <a:ext cx="3230444" cy="1199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Porozmawiajmy ze znajomymi na ten temat i wytłumaczmy im czym jest ślad węglowy i jaki wpływ ma na nasze życie. Zaproponujmy im działania, których mogą się podjąć, aby redukować emisję. </a:t>
          </a:r>
          <a:endParaRPr lang="en-US" sz="1200" kern="1200" dirty="0"/>
        </a:p>
      </dsp:txBody>
      <dsp:txXfrm>
        <a:off x="605206" y="2833607"/>
        <a:ext cx="2095572" cy="1129092"/>
      </dsp:txXfrm>
    </dsp:sp>
    <dsp:sp modelId="{3732441A-63C6-8344-BBDB-38369B0BEF17}">
      <dsp:nvSpPr>
        <dsp:cNvPr id="0" name=""/>
        <dsp:cNvSpPr/>
      </dsp:nvSpPr>
      <dsp:spPr>
        <a:xfrm>
          <a:off x="2450868" y="909505"/>
          <a:ext cx="779576" cy="7795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2626273" y="909505"/>
        <a:ext cx="428766" cy="586631"/>
      </dsp:txXfrm>
    </dsp:sp>
    <dsp:sp modelId="{0956B829-B95F-DE41-9874-90130B68363B}">
      <dsp:nvSpPr>
        <dsp:cNvPr id="0" name=""/>
        <dsp:cNvSpPr/>
      </dsp:nvSpPr>
      <dsp:spPr>
        <a:xfrm>
          <a:off x="2735907" y="2300750"/>
          <a:ext cx="779576" cy="7795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2911312" y="2300750"/>
        <a:ext cx="428766" cy="586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1304-90EB-884B-9463-7EE4D87018A1}" type="datetimeFigureOut">
              <a:rPr lang="pl-PL" smtClean="0"/>
              <a:t>28.05.2022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500BE5C7-9278-3340-847D-C718C3BE6582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5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1304-90EB-884B-9463-7EE4D87018A1}" type="datetimeFigureOut">
              <a:rPr lang="pl-PL" smtClean="0"/>
              <a:t>28.05.2022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E5C7-9278-3340-847D-C718C3BE65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1162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1304-90EB-884B-9463-7EE4D87018A1}" type="datetimeFigureOut">
              <a:rPr lang="pl-PL" smtClean="0"/>
              <a:t>28.05.2022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E5C7-9278-3340-847D-C718C3BE65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072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1304-90EB-884B-9463-7EE4D87018A1}" type="datetimeFigureOut">
              <a:rPr lang="pl-PL" smtClean="0"/>
              <a:t>28.05.2022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E5C7-9278-3340-847D-C718C3BE658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0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1304-90EB-884B-9463-7EE4D87018A1}" type="datetimeFigureOut">
              <a:rPr lang="pl-PL" smtClean="0"/>
              <a:t>28.05.2022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E5C7-9278-3340-847D-C718C3BE65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450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1304-90EB-884B-9463-7EE4D87018A1}" type="datetimeFigureOut">
              <a:rPr lang="pl-PL" smtClean="0"/>
              <a:t>28.05.2022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E5C7-9278-3340-847D-C718C3BE6582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1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1304-90EB-884B-9463-7EE4D87018A1}" type="datetimeFigureOut">
              <a:rPr lang="pl-PL" smtClean="0"/>
              <a:t>28.05.2022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E5C7-9278-3340-847D-C718C3BE65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216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1304-90EB-884B-9463-7EE4D87018A1}" type="datetimeFigureOut">
              <a:rPr lang="pl-PL" smtClean="0"/>
              <a:t>28.05.2022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E5C7-9278-3340-847D-C718C3BE6582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71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1304-90EB-884B-9463-7EE4D87018A1}" type="datetimeFigureOut">
              <a:rPr lang="pl-PL" smtClean="0"/>
              <a:t>28.05.2022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E5C7-9278-3340-847D-C718C3BE65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52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1304-90EB-884B-9463-7EE4D87018A1}" type="datetimeFigureOut">
              <a:rPr lang="pl-PL" smtClean="0"/>
              <a:t>28.05.2022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E5C7-9278-3340-847D-C718C3BE65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865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1304-90EB-884B-9463-7EE4D87018A1}" type="datetimeFigureOut">
              <a:rPr lang="pl-PL" smtClean="0"/>
              <a:t>28.05.2022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E5C7-9278-3340-847D-C718C3BE65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93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9D41304-90EB-884B-9463-7EE4D87018A1}" type="datetimeFigureOut">
              <a:rPr lang="pl-PL" smtClean="0"/>
              <a:t>28.05.2022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BE5C7-9278-3340-847D-C718C3BE6582}" type="slidenum">
              <a:rPr lang="pl-PL" smtClean="0"/>
              <a:t>‹#›</a:t>
            </a:fld>
            <a:endParaRPr lang="pl-PL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187039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ffset.climateneutralnow.org/footprintcal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21.jpeg"/><Relationship Id="rId10" Type="http://schemas.microsoft.com/office/2007/relationships/diagramDrawing" Target="../diagrams/drawing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124" y="487443"/>
            <a:ext cx="5841548" cy="58415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" y="0"/>
            <a:ext cx="12189867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38EEEC93-ECEC-D7C1-6BED-C477CEB75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8201" y="2569439"/>
            <a:ext cx="7155598" cy="3133968"/>
          </a:xfrm>
        </p:spPr>
        <p:txBody>
          <a:bodyPr>
            <a:normAutofit/>
          </a:bodyPr>
          <a:lstStyle/>
          <a:p>
            <a:pPr algn="l"/>
            <a:r>
              <a:rPr lang="pl-PL" sz="6600">
                <a:solidFill>
                  <a:srgbClr val="1F2D29"/>
                </a:solidFill>
              </a:rPr>
              <a:t>,,Mój ślad węglowy”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6C07A9-881B-2F7B-DD68-D50F940D1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38460" y="1365749"/>
            <a:ext cx="4355178" cy="1138426"/>
          </a:xfrm>
        </p:spPr>
        <p:txBody>
          <a:bodyPr>
            <a:normAutofit/>
          </a:bodyPr>
          <a:lstStyle/>
          <a:p>
            <a:pPr algn="ctr"/>
            <a:r>
              <a:rPr lang="pl-PL" sz="1600" dirty="0">
                <a:solidFill>
                  <a:srgbClr val="1F2D29"/>
                </a:solidFill>
              </a:rPr>
              <a:t>Iga </a:t>
            </a:r>
            <a:r>
              <a:rPr lang="pl-PL" sz="1600" dirty="0" err="1">
                <a:solidFill>
                  <a:srgbClr val="1F2D29"/>
                </a:solidFill>
              </a:rPr>
              <a:t>Chyłkowska</a:t>
            </a:r>
            <a:r>
              <a:rPr lang="pl-PL" sz="1600" dirty="0">
                <a:solidFill>
                  <a:srgbClr val="1F2D29"/>
                </a:solidFill>
              </a:rPr>
              <a:t> 8d Szkoła Podstawowa </a:t>
            </a:r>
            <a:br>
              <a:rPr lang="pl-PL" sz="1600" dirty="0">
                <a:solidFill>
                  <a:srgbClr val="1F2D29"/>
                </a:solidFill>
              </a:rPr>
            </a:br>
            <a:r>
              <a:rPr lang="pl-PL" sz="1600" dirty="0">
                <a:solidFill>
                  <a:srgbClr val="1F2D29"/>
                </a:solidFill>
              </a:rPr>
              <a:t>im. Jana Pawła II w Michałowicach.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2663C086-1480-4E81-BD6F-3E43A4C38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85313" y="2747897"/>
            <a:ext cx="353147" cy="35314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Ślad węglowy organizacji - rozwiązania od SGS | SGS Polska">
            <a:extLst>
              <a:ext uri="{FF2B5EF4-FFF2-40B4-BE49-F238E27FC236}">
                <a16:creationId xmlns:a16="http://schemas.microsoft.com/office/drawing/2014/main" id="{94E84825-DEAC-29E8-553E-2D9BC8F25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860" y="1862015"/>
            <a:ext cx="4700952" cy="313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555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DA65D2-CF02-E5B4-19F8-2FDD0AFE7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730" y="1430086"/>
            <a:ext cx="7796540" cy="3997828"/>
          </a:xfrm>
        </p:spPr>
        <p:txBody>
          <a:bodyPr/>
          <a:lstStyle/>
          <a:p>
            <a:r>
              <a:rPr lang="pl-PL" dirty="0"/>
              <a:t>W sieci znaleźć można wiele narzędzi pozwalających policzyć nasz ślad węglowy, a także koszty związane z jego zrównoważeniem. Kalkulator stworzony dla ON</a:t>
            </a:r>
            <a:r>
              <a:rPr lang="pl-PL" b="1" dirty="0"/>
              <a:t>Z</a:t>
            </a:r>
            <a:r>
              <a:rPr lang="pl-PL" dirty="0"/>
              <a:t>, który pozwala policzyć roczny ślad węglowy, jaki pozostaje po mieszkańcach naszego gospodarstwa domowego – czyli np. naszej rodziny lub nas samych. </a:t>
            </a:r>
          </a:p>
          <a:p>
            <a:r>
              <a:rPr lang="pl-PL" dirty="0"/>
              <a:t>Policzmy swój ślad węglowy!: </a:t>
            </a:r>
            <a:r>
              <a:rPr lang="pl-PL" dirty="0">
                <a:hlinkClick r:id="rId2"/>
              </a:rPr>
              <a:t>https://offset.climateneutralnow.org/footprintcalc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796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1B187D0-0936-782C-0F5D-605DF6BF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pl-PL"/>
              <a:t>Czy warto redukować swój ślad węglowy?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08C1DC-0971-8941-6545-698911256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560" y="1988289"/>
            <a:ext cx="5598271" cy="40616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pl-PL" dirty="0"/>
              <a:t>warto to robić nie tylko ze względów etycznych, a nawet nie dlatego, że indywidualne działanie rozwiąże problem wyczerpywania zasobów czy zmiany klimatu. Niższy ślad węglowy to mniejsze wydatki, co pozwala mieć oszczędności zamiast długów.</a:t>
            </a:r>
          </a:p>
          <a:p>
            <a:pPr fontAlgn="base">
              <a:lnSpc>
                <a:spcPct val="110000"/>
              </a:lnSpc>
            </a:pPr>
            <a:r>
              <a:rPr lang="pl-PL" dirty="0"/>
              <a:t>Zmiana nastawienia osobistego to krok w stronę zmiany nastawienia społecznego. Nasz przykład wpływa w pewnym stopniu na rodzinę, przyjaciół i innych ludzi w naszym otoczeniu.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pl-PL" sz="1400" dirty="0"/>
            </a:br>
            <a:endParaRPr lang="pl-PL" sz="14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Jaki jest ślad węglowy statystycznego Polaka? Jak go zmniejszyć?">
            <a:extLst>
              <a:ext uri="{FF2B5EF4-FFF2-40B4-BE49-F238E27FC236}">
                <a16:creationId xmlns:a16="http://schemas.microsoft.com/office/drawing/2014/main" id="{ADCEF019-35DE-9AE1-C51C-CDA57F062E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r="26223"/>
          <a:stretch/>
        </p:blipFill>
        <p:spPr bwMode="auto">
          <a:xfrm>
            <a:off x="7529423" y="2718"/>
            <a:ext cx="4657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93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1" name="Rectangle 72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02" name="Rectangle 74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F631A48-6FC8-F52F-00BE-6AC39DDDF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pl-PL"/>
              <a:t>Jakie zmiany w stylu życia rodziny mogą dać efekt redukcji emisji CO2?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8B8CD1-2C5E-1FDB-DE77-2916FA0C9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710" y="1976995"/>
            <a:ext cx="6083359" cy="416465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pl-PL" sz="1800" dirty="0"/>
              <a:t>Energia: Wśród ekologicznych, energooszczędnych i coraz popularniejszych rozwiązań zastępujących nieefektywne źródła węglowe są </a:t>
            </a:r>
            <a:r>
              <a:rPr lang="pl-PL" sz="1800" b="1" dirty="0"/>
              <a:t>instalacje zasilane gazem lub pompy ciepła</a:t>
            </a:r>
            <a:r>
              <a:rPr lang="pl-PL" sz="1800" dirty="0"/>
              <a:t>.</a:t>
            </a:r>
          </a:p>
          <a:p>
            <a:pPr>
              <a:lnSpc>
                <a:spcPct val="110000"/>
              </a:lnSpc>
            </a:pPr>
            <a:r>
              <a:rPr lang="pl-PL" sz="1800" dirty="0"/>
              <a:t>Dodatkowo wskazane instalacje możemy wspierać wybierając i</a:t>
            </a:r>
            <a:r>
              <a:rPr lang="pl-PL" sz="1800" b="1" dirty="0"/>
              <a:t>nstalację solarną lub fotowoltaiczną</a:t>
            </a:r>
            <a:r>
              <a:rPr lang="pl-PL" sz="1800" dirty="0"/>
              <a:t>, gdzie część energii cieplnej będzie wytwarzana z słońca i pozwoli np. ogrzać wodę w sezonie letnim. Używanie instalacji solarnej pozwala w zadowalający sposób ogrzewać wodę w domu jednorodzinnym w okresie od marca/kwietnia aż do września/października – bez potrzeby załączania w tym czasie pieca, czy pompy ciepła.</a:t>
            </a:r>
          </a:p>
          <a:p>
            <a:pPr>
              <a:lnSpc>
                <a:spcPct val="110000"/>
              </a:lnSpc>
            </a:pPr>
            <a:br>
              <a:rPr lang="pl-PL" sz="1100" dirty="0"/>
            </a:br>
            <a:endParaRPr lang="pl-PL" sz="1100" dirty="0"/>
          </a:p>
          <a:p>
            <a:pPr>
              <a:lnSpc>
                <a:spcPct val="110000"/>
              </a:lnSpc>
            </a:pPr>
            <a:endParaRPr lang="pl-PL" sz="1100" dirty="0"/>
          </a:p>
        </p:txBody>
      </p:sp>
      <p:pic>
        <p:nvPicPr>
          <p:cNvPr id="4098" name="Picture 2" descr="Światło a energia - SmartBee Club">
            <a:extLst>
              <a:ext uri="{FF2B5EF4-FFF2-40B4-BE49-F238E27FC236}">
                <a16:creationId xmlns:a16="http://schemas.microsoft.com/office/drawing/2014/main" id="{9D236339-F585-0F9A-C77E-D23DB292DF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5" r="2" b="2"/>
          <a:stretch/>
        </p:blipFill>
        <p:spPr bwMode="auto">
          <a:xfrm>
            <a:off x="8323792" y="1885285"/>
            <a:ext cx="3035484" cy="3981238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90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AE94FC54-BD67-1F33-A4F1-85671CE683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261191"/>
              </p:ext>
            </p:extLst>
          </p:nvPr>
        </p:nvGraphicFramePr>
        <p:xfrm>
          <a:off x="2611807" y="2367883"/>
          <a:ext cx="7958331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Żarówka LED 0,5W A60 2100k AMLED">
            <a:extLst>
              <a:ext uri="{FF2B5EF4-FFF2-40B4-BE49-F238E27FC236}">
                <a16:creationId xmlns:a16="http://schemas.microsoft.com/office/drawing/2014/main" id="{320B63E7-B505-1055-67DC-6E2DD29B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61" y="900113"/>
            <a:ext cx="16573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60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DEE0AEBA-23E3-99F7-C961-BC84FB6DD4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297249"/>
              </p:ext>
            </p:extLst>
          </p:nvPr>
        </p:nvGraphicFramePr>
        <p:xfrm>
          <a:off x="2611807" y="2367883"/>
          <a:ext cx="7958331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Ilustracja Kreskówka żółty Samochód, Samochodzik Clipart, Żółty Samochód, Rysunek  Samochodu PNG i wektor do pobrania za darmo">
            <a:extLst>
              <a:ext uri="{FF2B5EF4-FFF2-40B4-BE49-F238E27FC236}">
                <a16:creationId xmlns:a16="http://schemas.microsoft.com/office/drawing/2014/main" id="{1442AC03-5028-7421-868B-EA1275C3C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332" y="1987273"/>
            <a:ext cx="1762800" cy="17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brazy: Drzewo | Darmowe wektory, zdjęcia stockowe i PSD">
            <a:extLst>
              <a:ext uri="{FF2B5EF4-FFF2-40B4-BE49-F238E27FC236}">
                <a16:creationId xmlns:a16="http://schemas.microsoft.com/office/drawing/2014/main" id="{B63DAF6D-3595-F00A-B7EF-7654F920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122" y="1841341"/>
            <a:ext cx="2229228" cy="190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Jak wybrać dobre mięso wołowe, wieprzowe i drobiowe - Szef Smaku">
            <a:extLst>
              <a:ext uri="{FF2B5EF4-FFF2-40B4-BE49-F238E27FC236}">
                <a16:creationId xmlns:a16="http://schemas.microsoft.com/office/drawing/2014/main" id="{5444A915-8999-6D09-985B-24C29BFFF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833" y="4422156"/>
            <a:ext cx="2304274" cy="131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652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43D394-BDDE-6342-413F-8F5308896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Jakie działania w tym temacie możemy podjąć w kampusie szkolnym?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CCC682-92BD-D498-E55F-E490889AD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/>
              <a:t>W szkole powinniśmy pamiętać o zgaszeniu światła np. w toaletach po skorzystaniu z nich.</a:t>
            </a:r>
          </a:p>
          <a:p>
            <a:r>
              <a:rPr lang="pl-PL" dirty="0"/>
              <a:t>Jeśli mamy taką możliwość możemy naszą podróż do szkoły odbyć poprzez jazdę rowerem lub jazdę transportem publicznym.</a:t>
            </a:r>
          </a:p>
          <a:p>
            <a:r>
              <a:rPr lang="pl-PL" dirty="0"/>
              <a:t>	W szkole powinniśmy dawać pomysły na akcję typu: sadzenie drzew na wolnych terenach razem z nauczycielami lub klasą.</a:t>
            </a:r>
          </a:p>
          <a:p>
            <a:r>
              <a:rPr lang="pl-PL" dirty="0"/>
              <a:t>Pamiętajmy o nie wyrzucaniu nie </a:t>
            </a:r>
            <a:r>
              <a:rPr lang="pl-PL" dirty="0" err="1"/>
              <a:t>zjeedzonego</a:t>
            </a:r>
            <a:r>
              <a:rPr lang="pl-PL" dirty="0"/>
              <a:t> jedzenia w szkole.</a:t>
            </a:r>
          </a:p>
          <a:p>
            <a:r>
              <a:rPr lang="pl-PL" dirty="0"/>
              <a:t>Uważajmy na wyrzucanie i marnowanie papieru!</a:t>
            </a:r>
          </a:p>
          <a:p>
            <a:pPr marL="0" indent="0">
              <a:buNone/>
            </a:pPr>
            <a:r>
              <a:rPr lang="pl-PL" dirty="0"/>
              <a:t>Gdy zostanie nam coś do jedzenia, a nie chcemy tego jeść, podzielmy się z rówieśnikami naszym posiłkiem.</a:t>
            </a:r>
          </a:p>
        </p:txBody>
      </p:sp>
      <p:pic>
        <p:nvPicPr>
          <p:cNvPr id="6146" name="Picture 2" descr="Rower dziecko Stock Vectors, Royalty Free Rower dziecko Illustrations |  Depositphotos">
            <a:extLst>
              <a:ext uri="{FF2B5EF4-FFF2-40B4-BE49-F238E27FC236}">
                <a16:creationId xmlns:a16="http://schemas.microsoft.com/office/drawing/2014/main" id="{34E99EEE-AEB4-235D-C856-0D7BA74F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3" y="2340440"/>
            <a:ext cx="1517280" cy="14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Zdrowy posiłek w pracy - e-Lunch - Zamów jedzenie do pracy!">
            <a:extLst>
              <a:ext uri="{FF2B5EF4-FFF2-40B4-BE49-F238E27FC236}">
                <a16:creationId xmlns:a16="http://schemas.microsoft.com/office/drawing/2014/main" id="{EC1065CE-2DF9-CB29-16E9-854E6B18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11" y="4155616"/>
            <a:ext cx="2145863" cy="14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02752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4A46241-67FE-D8FE-636D-54BE9D422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pl-PL" sz="2100"/>
              <a:t>W jaki sposób możemy być aktywni społecznie w zakresie promowania zmniejszania poziomu emisji dwutlenku węgla do atmosfery?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621CE8-769E-2C9F-6750-FF83D2A51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579" y="2052116"/>
            <a:ext cx="4359020" cy="3997828"/>
          </a:xfrm>
        </p:spPr>
        <p:txBody>
          <a:bodyPr>
            <a:normAutofit/>
          </a:bodyPr>
          <a:lstStyle/>
          <a:p>
            <a:r>
              <a:rPr lang="pl-PL"/>
              <a:t>Miejscem idealnym do promowania zmniejszenia poziomu emisji CO2 jest szkoła. W szkole po porozmawianiu najpierw na ten temat z dyrekcją czy nauczycielami powinniśmy podjąć się organizacji akcji typu: sadzenie drzew . Małe akcję mogą naprawdę dużo zdziałać.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BD52B85-F3DD-F3BA-3C65-4C5A64073F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" r="4882" b="2"/>
          <a:stretch/>
        </p:blipFill>
        <p:spPr bwMode="auto">
          <a:xfrm>
            <a:off x="7534656" y="2068706"/>
            <a:ext cx="3035484" cy="3981238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80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7D8F8A21-0931-602A-C93D-CC42C0A717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245977"/>
              </p:ext>
            </p:extLst>
          </p:nvPr>
        </p:nvGraphicFramePr>
        <p:xfrm>
          <a:off x="2611807" y="2367883"/>
          <a:ext cx="7958331" cy="336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3695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3408E4B-2DDD-4FB3-9181-7D8A09775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3FCA32F3-0B4B-449A-8A9D-309A1B678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1C78E1D-D549-4B5E-B65A-7353ED14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C93C630-65D6-40FA-A096-8251FB983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2C51E34-9874-483C-A2C5-C9D271AD1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109E7E7-5EA4-4526-A350-196FF2782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Czym jest ślad węglowy? - EcoReactor">
            <a:extLst>
              <a:ext uri="{FF2B5EF4-FFF2-40B4-BE49-F238E27FC236}">
                <a16:creationId xmlns:a16="http://schemas.microsoft.com/office/drawing/2014/main" id="{753F42EF-9A64-4990-88C4-5998FECE2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6" r="14421" b="2"/>
          <a:stretch/>
        </p:blipFill>
        <p:spPr bwMode="auto">
          <a:xfrm>
            <a:off x="6577568" y="2348779"/>
            <a:ext cx="3674398" cy="3373468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22373A23-D87D-48AD-A357-96100C722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B4CD15E5-9E56-A1BF-CE43-7663154A9B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558474"/>
              </p:ext>
            </p:extLst>
          </p:nvPr>
        </p:nvGraphicFramePr>
        <p:xfrm>
          <a:off x="1969803" y="2052116"/>
          <a:ext cx="3800523" cy="3997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72557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BE3D13-5BE5-4B05-AFCF-2A2E059D2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C85C80-0175-4214-A13D-03C224658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124" y="487443"/>
            <a:ext cx="5841548" cy="58415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5ADB788-8569-409E-862D-665AD53C9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" y="0"/>
            <a:ext cx="12189867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B8E80E9-BE79-EDC0-878D-5262FDEE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048" y="2568817"/>
            <a:ext cx="7155598" cy="31339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6600" dirty="0" err="1">
                <a:solidFill>
                  <a:srgbClr val="1F2D29"/>
                </a:solidFill>
              </a:rPr>
              <a:t>Dbajmy</a:t>
            </a:r>
            <a:r>
              <a:rPr lang="en-US" sz="6600" dirty="0">
                <a:solidFill>
                  <a:srgbClr val="1F2D29"/>
                </a:solidFill>
              </a:rPr>
              <a:t> o </a:t>
            </a:r>
            <a:r>
              <a:rPr lang="en-US" sz="6600" dirty="0" err="1">
                <a:solidFill>
                  <a:srgbClr val="1F2D29"/>
                </a:solidFill>
              </a:rPr>
              <a:t>ślad</a:t>
            </a:r>
            <a:r>
              <a:rPr lang="en-US" sz="6600" dirty="0">
                <a:solidFill>
                  <a:srgbClr val="1F2D29"/>
                </a:solidFill>
              </a:rPr>
              <a:t> </a:t>
            </a:r>
            <a:r>
              <a:rPr lang="en-US" sz="6600" dirty="0" err="1">
                <a:solidFill>
                  <a:srgbClr val="1F2D29"/>
                </a:solidFill>
              </a:rPr>
              <a:t>węglowy</a:t>
            </a:r>
            <a:r>
              <a:rPr lang="en-US" sz="6600" dirty="0">
                <a:solidFill>
                  <a:srgbClr val="1F2D29"/>
                </a:solidFill>
              </a:rPr>
              <a:t> !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562092-3AA7-4EF0-9007-C44F879A1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2663C086-1480-4E81-BD6F-3E43A4C38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85313" y="2747897"/>
            <a:ext cx="353147" cy="353147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Ślad węglowy – EKO Bydgoszcz">
            <a:extLst>
              <a:ext uri="{FF2B5EF4-FFF2-40B4-BE49-F238E27FC236}">
                <a16:creationId xmlns:a16="http://schemas.microsoft.com/office/drawing/2014/main" id="{6396BD38-B815-F94E-DB0F-F79972018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926" y="3608981"/>
            <a:ext cx="4075747" cy="229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860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B3408E4B-2DDD-4FB3-9181-7D8A09775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3FCA32F3-0B4B-449A-8A9D-309A1B678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D1C78E1D-D549-4B5E-B65A-7353ED14D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C93C630-65D6-40FA-A096-8251FB983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2C51E34-9874-483C-A2C5-C9D271AD1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109E7E7-5EA4-4526-A350-196FF2782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4FD3A2-A3BE-7108-9AF0-443D496EB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pl-PL"/>
              <a:t>Czym jest ślad węglowy?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9BAD46-A701-5C10-DAC9-1B8DA26AF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879" y="2307713"/>
            <a:ext cx="6235343" cy="3455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pl-PL" dirty="0"/>
              <a:t>Ślad węglowy jest to wyliczenie całkowitej emisji gazów cieplarnianych podczas cyklu życia produktu. Ślad węglowy jest wyrażony jako ekwiwalent dwutlenku węgla na jednostkę produktu: CO2.  W większych stężeniach w powietrzu dwutlenek węgla uniemożliwia usuwanie dwutlenku węgla z organizmu, przez co jest szkodliwy dla zdrowia, a nawet zabójczy. </a:t>
            </a:r>
          </a:p>
          <a:p>
            <a:pPr>
              <a:lnSpc>
                <a:spcPct val="110000"/>
              </a:lnSpc>
            </a:pPr>
            <a:r>
              <a:rPr lang="pl-PL" dirty="0"/>
              <a:t>Dwutlenek węgla zwany jest </a:t>
            </a:r>
            <a:r>
              <a:rPr lang="pl-PL" b="1" u="dashLongHeavy" dirty="0"/>
              <a:t>gazem cieplarnianym</a:t>
            </a:r>
            <a:r>
              <a:rPr lang="pl-PL" u="dashLongHeavy" dirty="0"/>
              <a:t>, </a:t>
            </a:r>
            <a:r>
              <a:rPr lang="pl-PL" dirty="0"/>
              <a:t>gdyż zatrzymuje ciepło w atmosferze </a:t>
            </a:r>
            <a:r>
              <a:rPr lang="pl-PL" b="1" dirty="0"/>
              <a:t>powodując ocieplenie klimatu.</a:t>
            </a:r>
            <a:endParaRPr lang="pl-PL" dirty="0"/>
          </a:p>
        </p:txBody>
      </p:sp>
      <p:pic>
        <p:nvPicPr>
          <p:cNvPr id="1026" name="Picture 2" descr="Ślad węglowy w ujęciu strategicznym | Atmoterm SA">
            <a:extLst>
              <a:ext uri="{FF2B5EF4-FFF2-40B4-BE49-F238E27FC236}">
                <a16:creationId xmlns:a16="http://schemas.microsoft.com/office/drawing/2014/main" id="{0EFD30CE-CBF9-C7E1-1B8C-6429730D1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0" r="21692" b="-1"/>
          <a:stretch/>
        </p:blipFill>
        <p:spPr bwMode="auto">
          <a:xfrm>
            <a:off x="6938499" y="2348779"/>
            <a:ext cx="3674398" cy="3373468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22373A23-D87D-48AD-A357-96100C722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1859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BBA26C-89C3-411F-9753-606A413F89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AD2215-6311-4D1C-B6B5-F57CB6BFC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A5DE79-30D1-4A10-8DB9-0A6E523A9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BD0D63-D23F-4AE7-8270-4185EF9C1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168E9E-94E9-4BE3-B88C-C8A468117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2107AC1-AA0D-4097-B03D-FD3C632AB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8D231A-EC46-4736-B00F-76D307082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C66C384-8B4D-8277-D646-5D01C5411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167" y="2590984"/>
            <a:ext cx="7369642" cy="36084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8000" dirty="0" err="1"/>
              <a:t>Dziękuje</a:t>
            </a:r>
            <a:r>
              <a:rPr lang="en-US" sz="8000" dirty="0"/>
              <a:t> za </a:t>
            </a:r>
            <a:r>
              <a:rPr lang="en-US" sz="8000" dirty="0" err="1"/>
              <a:t>uwagę</a:t>
            </a:r>
            <a:r>
              <a:rPr lang="en-US" sz="8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848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3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214283E-D7B4-49E9-932E-D7F2A284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B17FFD2-DBC7-4ABB-B2A0-7E18EC1B8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DA2D5B-EC4E-4C78-8139-F36D2F2D1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5262" y="-2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4AAACE2-9C9E-468F-8297-EF7B5E55F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9A6D97B-D59E-E1D6-8BB4-9C409741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412" y="1201723"/>
            <a:ext cx="3133750" cy="4454554"/>
          </a:xfrm>
        </p:spPr>
        <p:txBody>
          <a:bodyPr anchor="ctr">
            <a:normAutofit/>
          </a:bodyPr>
          <a:lstStyle/>
          <a:p>
            <a:r>
              <a:rPr lang="pl-PL" sz="3600"/>
              <a:t>Codzienne działania rodziny, które wpływją na emsiję CO2: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51CC4B-2578-6050-ACF3-22A7E08E0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363" y="1201723"/>
            <a:ext cx="5329250" cy="4454554"/>
          </a:xfrm>
        </p:spPr>
        <p:txBody>
          <a:bodyPr anchor="ctr">
            <a:normAutofit/>
          </a:bodyPr>
          <a:lstStyle/>
          <a:p>
            <a:r>
              <a:rPr lang="pl-PL" sz="1800"/>
              <a:t>Redukcja śladu węglowego to wyzwanie dla wszystkich społeczeństw. Przyjrzyjmy się swoim codziennym praktykom wpływającym na emisję CO2:</a:t>
            </a:r>
          </a:p>
        </p:txBody>
      </p:sp>
    </p:spTree>
    <p:extLst>
      <p:ext uri="{BB962C8B-B14F-4D97-AF65-F5344CB8AC3E}">
        <p14:creationId xmlns:p14="http://schemas.microsoft.com/office/powerpoint/2010/main" val="4126848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FAD17B9-9E6C-4DD1-9728-97B5E5FC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7AC3F90-A588-42FF-B41D-062A8D91B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posoby na tanie ogrzewanie domu jednorodzinnego - przegląd najlepszych  metod">
            <a:extLst>
              <a:ext uri="{FF2B5EF4-FFF2-40B4-BE49-F238E27FC236}">
                <a16:creationId xmlns:a16="http://schemas.microsoft.com/office/drawing/2014/main" id="{2FA2A6F5-21E5-FD57-BF8E-39730B56F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015AB904-4FB7-4A0D-B43E-03ACF05E1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256A89E-B864-4543-230F-CAF29BAC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</p:spPr>
        <p:txBody>
          <a:bodyPr>
            <a:normAutofit/>
          </a:bodyPr>
          <a:lstStyle/>
          <a:p>
            <a:pPr algn="l"/>
            <a:r>
              <a:rPr lang="pl-PL"/>
              <a:t>Ogrzewanie budynków mieszkalnych: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1AADF25-43E9-4DE0-AD82-4F6052319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BC2D515-EF3C-4E4E-8BC1-192B21E9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FAE4CF-92F6-FBBA-D62F-B9A8C6BDD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0579" y="2052116"/>
            <a:ext cx="7959560" cy="39978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700" dirty="0"/>
              <a:t>Zgodnie z danymi statystycznymi to nie samochody wytwarzają bowiem najwięcej CO2, leczy budynki (aż 38%).</a:t>
            </a:r>
          </a:p>
          <a:p>
            <a:pPr>
              <a:lnSpc>
                <a:spcPct val="110000"/>
              </a:lnSpc>
            </a:pPr>
            <a:r>
              <a:rPr lang="pl-PL" sz="1700" b="1" dirty="0"/>
              <a:t>emisja dwutlenku węgla z gospodarstw domowych</a:t>
            </a:r>
            <a:r>
              <a:rPr lang="pl-PL" sz="1700" dirty="0"/>
              <a:t> – domach jednorodzinnych i mieszkaniach w badanym okresie wyniosła od 45 do 54 mln ton rocznie i była związana</a:t>
            </a:r>
            <a:r>
              <a:rPr lang="pl-PL" sz="1700" b="1" dirty="0"/>
              <a:t> </a:t>
            </a:r>
            <a:r>
              <a:rPr lang="pl-PL" sz="1700" dirty="0"/>
              <a:t>głównie z ogrzewaniem i chłodzeniem</a:t>
            </a:r>
            <a:r>
              <a:rPr lang="pl-PL" sz="1700" b="1" dirty="0"/>
              <a:t>. rezygnacja z ogrzewania węglowego w domach jednorodzinnych może stanowić najłatwiejszy i najskuteczniejszy sposób ograniczenia emisji CO2 w gospodarstwach domowych</a:t>
            </a:r>
            <a:r>
              <a:rPr lang="pl-PL" sz="17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pl-PL" sz="1700" dirty="0"/>
            </a:br>
            <a:br>
              <a:rPr lang="pl-PL" sz="1700" dirty="0"/>
            </a:br>
            <a:endParaRPr lang="pl-PL" sz="1700" dirty="0"/>
          </a:p>
        </p:txBody>
      </p:sp>
    </p:spTree>
    <p:extLst>
      <p:ext uri="{BB962C8B-B14F-4D97-AF65-F5344CB8AC3E}">
        <p14:creationId xmlns:p14="http://schemas.microsoft.com/office/powerpoint/2010/main" val="334073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4A1565-B7E1-4C59-84A2-5831F1160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8B134C-47B2-49B8-B810-2931B20EA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50BD34-8417-42DB-BEA7-96B1E4156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E04A24D-ECF7-4024-BAC2-981BA69CF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C3D135-9831-45A9-8FBE-2A2548C8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375ABF-52E0-4C78-B2CF-0A949D7D8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D86787-5C6F-8E47-9FA6-97307442F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969504" cy="1077229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Samochody: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F468E5-FEFA-8CED-EFA4-807CE61BB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406" y="1833558"/>
            <a:ext cx="4779833" cy="4164659"/>
          </a:xfrm>
        </p:spPr>
        <p:txBody>
          <a:bodyPr>
            <a:noAutofit/>
          </a:bodyPr>
          <a:lstStyle/>
          <a:p>
            <a:pPr fontAlgn="ctr">
              <a:lnSpc>
                <a:spcPct val="110000"/>
              </a:lnSpc>
            </a:pPr>
            <a:r>
              <a:rPr lang="pl-PL" sz="1700" dirty="0"/>
              <a:t>Prawie 30% całkowitej emisji CO2 w UE pochodzi z sektora transportu, z czego 72% – z transportu drogowego. w związku z coraz większą mobilnością ludzi emisje CO2 pochodzące z transportu wzrosły.</a:t>
            </a:r>
          </a:p>
          <a:p>
            <a:pPr>
              <a:lnSpc>
                <a:spcPct val="110000"/>
              </a:lnSpc>
            </a:pPr>
            <a:br>
              <a:rPr lang="pl-PL" sz="1700" dirty="0"/>
            </a:br>
            <a:r>
              <a:rPr lang="pl-PL" sz="1700" dirty="0"/>
              <a:t>Emisje CO2 z transportu pasażerskiego różnią się w zależności od rodzaju transportu. Samochody osobowe są głównym źródłem zanieczyszczeń, odpowiadając za 60,7% wszystkich emisji CO2 z transportu drogowego.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B35760E-1AD1-E5EF-4D80-DA346FEB0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68" y="860446"/>
            <a:ext cx="3994617" cy="5137771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4BB1BDF-EAFF-49B6-ABF3-7F9B3201C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1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3BBAF34-367D-4E18-A62E-4602BD908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" y="-2718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A4CF08-858A-49E4-B707-4E7585D11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6938E62-910D-4D69-AA09-567AAAC37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74E54C6-D084-4BC8-B3F9-8B9EC22A6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5" y="0"/>
            <a:ext cx="65268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0C47DEF-E078-6E0D-9B1C-B09163416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738" y="808056"/>
            <a:ext cx="4986954" cy="1077229"/>
          </a:xfrm>
        </p:spPr>
        <p:txBody>
          <a:bodyPr>
            <a:normAutofit/>
          </a:bodyPr>
          <a:lstStyle/>
          <a:p>
            <a:pPr algn="l"/>
            <a:r>
              <a:rPr lang="pl-PL"/>
              <a:t>Produkcja żywności: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587F12-1B26-FA20-784C-DCECF1D0E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739" y="2052116"/>
            <a:ext cx="4901548" cy="3997828"/>
          </a:xfrm>
        </p:spPr>
        <p:txBody>
          <a:bodyPr>
            <a:normAutofit/>
          </a:bodyPr>
          <a:lstStyle/>
          <a:p>
            <a:r>
              <a:rPr lang="pl-PL" sz="1800" dirty="0"/>
              <a:t>Produkcja 1 kg żywności sprawia, że do atmosfery wpada tyle samo CO2, co po przejechaniu samochodem. W trakcie produkcji np. wołowiny powstaje tyle samo dwutlenku węgla, jak po przejechaniu 27km samochodem. Pamiętajmy też, że marnowanie jedzenia ma duży wpływ na emisje CO2. </a:t>
            </a:r>
          </a:p>
          <a:p>
            <a:endParaRPr lang="pl-PL" sz="18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77713DB-A0B1-4507-9991-B6DCAE436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397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zy zdrowe jedzenie musi być drogie? - Inspirowane Smakiem">
            <a:extLst>
              <a:ext uri="{FF2B5EF4-FFF2-40B4-BE49-F238E27FC236}">
                <a16:creationId xmlns:a16="http://schemas.microsoft.com/office/drawing/2014/main" id="{539E3856-F7CD-C1B8-504F-153611C40A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9" r="33075"/>
          <a:stretch/>
        </p:blipFill>
        <p:spPr bwMode="auto">
          <a:xfrm>
            <a:off x="7534656" y="227"/>
            <a:ext cx="4657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A9A96FF2-ACD7-48C4-BCE1-FC7F42108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372" y="0"/>
            <a:ext cx="464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7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24A1565-B7E1-4C59-84A2-5831F1160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3B8B134C-47B2-49B8-B810-2931B20EA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550BD34-8417-42DB-BEA7-96B1E4156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E04A24D-ECF7-4024-BAC2-981BA69CF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1C3D135-9831-45A9-8FBE-2A2548C87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8375ABF-52E0-4C78-B2CF-0A949D7D88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28E4F3E-E225-AA11-DCD6-9FBB44F1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969504" cy="1077229"/>
          </a:xfrm>
        </p:spPr>
        <p:txBody>
          <a:bodyPr>
            <a:normAutofit/>
          </a:bodyPr>
          <a:lstStyle/>
          <a:p>
            <a:pPr algn="l"/>
            <a:r>
              <a:rPr lang="pl-PL"/>
              <a:t>Podróż samolotem: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935D0B-82DA-E815-923E-694A7DED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948" y="1679336"/>
            <a:ext cx="5441877" cy="462230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pl-PL" sz="2800" dirty="0"/>
              <a:t>To oczywiście zależy od tego, gdzie lecimy: im dalej, tym większe emisje. </a:t>
            </a:r>
          </a:p>
          <a:p>
            <a:pPr>
              <a:lnSpc>
                <a:spcPct val="110000"/>
              </a:lnSpc>
            </a:pPr>
            <a:r>
              <a:rPr lang="pl-PL" sz="2800" dirty="0"/>
              <a:t> Podróż w jedną stronę w Europie to np. 228 kg wyemitowanego CO</a:t>
            </a:r>
            <a:r>
              <a:rPr lang="pl-PL" sz="2800" baseline="-25000" dirty="0"/>
              <a:t>2</a:t>
            </a:r>
            <a:r>
              <a:rPr lang="pl-PL" sz="2800" dirty="0"/>
              <a:t> na głowę; w obie strony zatem: 456 kg CO</a:t>
            </a:r>
            <a:r>
              <a:rPr lang="pl-PL" sz="2800" baseline="-25000" dirty="0"/>
              <a:t>2</a:t>
            </a:r>
            <a:r>
              <a:rPr lang="pl-PL" sz="2800" dirty="0"/>
              <a:t>.</a:t>
            </a:r>
          </a:p>
          <a:p>
            <a:pPr>
              <a:lnSpc>
                <a:spcPct val="110000"/>
              </a:lnSpc>
            </a:pPr>
            <a:r>
              <a:rPr lang="pl-PL" sz="2800" dirty="0"/>
              <a:t>wyprawa samolotem na drugą stronę Atlantyku? Z Warszawy do Chicago: 624 kg CO</a:t>
            </a:r>
            <a:r>
              <a:rPr lang="pl-PL" sz="2800" baseline="-25000" dirty="0"/>
              <a:t>2</a:t>
            </a:r>
            <a:r>
              <a:rPr lang="pl-PL" sz="2800" dirty="0"/>
              <a:t> w jedną stronę, w sumie 1248 kg. Czyli 1.25 tony CO</a:t>
            </a:r>
            <a:r>
              <a:rPr lang="pl-PL" sz="2800" baseline="-25000" dirty="0"/>
              <a:t>2</a:t>
            </a:r>
            <a:r>
              <a:rPr lang="pl-PL" sz="2800" dirty="0"/>
              <a:t>.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pl-PL" sz="1500" dirty="0"/>
            </a:br>
            <a:endParaRPr lang="pl-PL" sz="1500" dirty="0"/>
          </a:p>
        </p:txBody>
      </p:sp>
      <p:pic>
        <p:nvPicPr>
          <p:cNvPr id="3074" name="Picture 2" descr="Obraz zawierający tekst&#10;&#10;Opis wygenerowany automatycznie">
            <a:extLst>
              <a:ext uri="{FF2B5EF4-FFF2-40B4-BE49-F238E27FC236}">
                <a16:creationId xmlns:a16="http://schemas.microsoft.com/office/drawing/2014/main" id="{01E25757-B61F-0230-F9B2-52D8EA265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2694" y="1885285"/>
            <a:ext cx="5614155" cy="2807077"/>
          </a:xfrm>
          <a:prstGeom prst="rect">
            <a:avLst/>
          </a:prstGeom>
          <a:noFill/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34BB1BDF-EAFF-49B6-ABF3-7F9B3201C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05292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059053A-CD76-75AE-0393-F2C3E57FA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pl-PL"/>
              <a:t>Policz jak codzienne zachowania rodziny wpływają na emisje CO2!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44A15E-E9CD-4578-9C98-10EC3C73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274" y="2013284"/>
            <a:ext cx="6572814" cy="3997828"/>
          </a:xfrm>
        </p:spPr>
        <p:txBody>
          <a:bodyPr anchor="t">
            <a:normAutofit/>
          </a:bodyPr>
          <a:lstStyle/>
          <a:p>
            <a:r>
              <a:rPr lang="pl-PL" sz="1800" dirty="0"/>
              <a:t>Ślad węglowy to suma emisji gazów cieplarnianych, jaką ktoś (lub coś) wywołuje – zarówno w sposób bezpośredni, jak i pośredni. W przypadku człowieka jest to koszt, jaki środowisko ponosi w związku z naszym życiem i konsumpcją. Ponieważ ślad ten, pozostawiany przez każdego z nas, pozostaje często wartością nieuświadomioną, warto go sobie policzyć. Po obliczeniu codziennych działań mojej rodziny kalkulator obliczył, że najwięcej CO2 w naszej rodzinie wytwarzane jest przez jedzenie. Moim wynikiem były 23.43 tony CO2 zużywane przez moją rodzinę.</a:t>
            </a:r>
          </a:p>
        </p:txBody>
      </p:sp>
      <p:pic>
        <p:nvPicPr>
          <p:cNvPr id="2050" name="Picture 2" descr="Nowoczesna technologia może być bardziej zielona i zmniejszyć ślad węglowy  - ZielonaGospodarka.pl">
            <a:extLst>
              <a:ext uri="{FF2B5EF4-FFF2-40B4-BE49-F238E27FC236}">
                <a16:creationId xmlns:a16="http://schemas.microsoft.com/office/drawing/2014/main" id="{38815FED-1DB5-6E83-1B05-7BFFFE9C3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462" y="2477870"/>
            <a:ext cx="3251233" cy="21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2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22F0272-3878-4604-AA91-01CA8F08D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60EAEC-22E3-4448-8F0A-9ADAA793A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5E0F90-3FFF-4E04-B3C8-3C969A415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63A4EF-A033-4ED0-9EB6-6E1A8D26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4965EE-80F2-417F-9652-5BFF14DA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3C9611-CFD7-4C23-A8F2-00E7865A5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926BDB-98EF-43B0-A66B-1A6EF8FB2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22A754-56A5-43DA-ADE3-C2704FABA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  <a:solidFill>
            <a:srgbClr val="344453"/>
          </a:solidFill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0FADDEF-2C10-4B0B-868E-6A655B67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66E090"/>
            </a:solidFill>
            <a:miter lim="800000"/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BA1D7F0-4559-4E8A-1E29-6B06ED2817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3467" y="784522"/>
            <a:ext cx="10905066" cy="528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70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{564E3029-BCFF-B54F-B1CF-61D35CD193D3}tf16401378</Template>
  <TotalTime>3316</TotalTime>
  <Words>1132</Words>
  <Application>Microsoft Office PowerPoint</Application>
  <PresentationFormat>Panoramiczny</PresentationFormat>
  <Paragraphs>60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MS Shell Dlg 2</vt:lpstr>
      <vt:lpstr>Wingdings</vt:lpstr>
      <vt:lpstr>Wingdings 3</vt:lpstr>
      <vt:lpstr>Madison</vt:lpstr>
      <vt:lpstr>,,Mój ślad węglowy”</vt:lpstr>
      <vt:lpstr>Czym jest ślad węglowy?</vt:lpstr>
      <vt:lpstr>Codzienne działania rodziny, które wpływją na emsiję CO2:</vt:lpstr>
      <vt:lpstr>Ogrzewanie budynków mieszkalnych:</vt:lpstr>
      <vt:lpstr>Samochody:</vt:lpstr>
      <vt:lpstr>Produkcja żywności:</vt:lpstr>
      <vt:lpstr>Podróż samolotem:</vt:lpstr>
      <vt:lpstr>Policz jak codzienne zachowania rodziny wpływają na emisje CO2!</vt:lpstr>
      <vt:lpstr>Prezentacja programu PowerPoint</vt:lpstr>
      <vt:lpstr>Prezentacja programu PowerPoint</vt:lpstr>
      <vt:lpstr>Czy warto redukować swój ślad węglowy?</vt:lpstr>
      <vt:lpstr>Jakie zmiany w stylu życia rodziny mogą dać efekt redukcji emisji CO2?</vt:lpstr>
      <vt:lpstr>Prezentacja programu PowerPoint</vt:lpstr>
      <vt:lpstr>Prezentacja programu PowerPoint</vt:lpstr>
      <vt:lpstr>Jakie działania w tym temacie możemy podjąć w kampusie szkolnym?</vt:lpstr>
      <vt:lpstr>W jaki sposób możemy być aktywni społecznie w zakresie promowania zmniejszania poziomu emisji dwutlenku węgla do atmosfery?</vt:lpstr>
      <vt:lpstr>Prezentacja programu PowerPoint</vt:lpstr>
      <vt:lpstr>Prezentacja programu PowerPoint</vt:lpstr>
      <vt:lpstr>Dbajmy o ślad węglowy !</vt:lpstr>
      <vt:lpstr>Dziękuje za uwagę.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,,Mój ślad węglowy”</dc:title>
  <dc:creator>Iga Chyłkowska</dc:creator>
  <cp:lastModifiedBy>Agnieszka Affek</cp:lastModifiedBy>
  <cp:revision>3</cp:revision>
  <dcterms:created xsi:type="dcterms:W3CDTF">2022-05-15T11:47:34Z</dcterms:created>
  <dcterms:modified xsi:type="dcterms:W3CDTF">2022-05-28T12:28:49Z</dcterms:modified>
</cp:coreProperties>
</file>