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969A6-F05B-79C9-7685-63C5B679AEE8}" v="12" dt="2022-05-28T10:17:50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Affek" userId="S::a.affek@spmichalowice.pl::1f8cd244-01d9-4750-832f-6a76d0753c0f" providerId="AD" clId="Web-{161969A6-F05B-79C9-7685-63C5B679AEE8}"/>
    <pc:docChg chg="modSld">
      <pc:chgData name="Agnieszka Affek" userId="S::a.affek@spmichalowice.pl::1f8cd244-01d9-4750-832f-6a76d0753c0f" providerId="AD" clId="Web-{161969A6-F05B-79C9-7685-63C5B679AEE8}" dt="2022-05-28T10:17:50.357" v="11" actId="20577"/>
      <pc:docMkLst>
        <pc:docMk/>
      </pc:docMkLst>
      <pc:sldChg chg="modSp">
        <pc:chgData name="Agnieszka Affek" userId="S::a.affek@spmichalowice.pl::1f8cd244-01d9-4750-832f-6a76d0753c0f" providerId="AD" clId="Web-{161969A6-F05B-79C9-7685-63C5B679AEE8}" dt="2022-05-28T10:17:50.357" v="11" actId="20577"/>
        <pc:sldMkLst>
          <pc:docMk/>
          <pc:sldMk cId="1763219174" sldId="256"/>
        </pc:sldMkLst>
        <pc:spChg chg="mod">
          <ac:chgData name="Agnieszka Affek" userId="S::a.affek@spmichalowice.pl::1f8cd244-01d9-4750-832f-6a76d0753c0f" providerId="AD" clId="Web-{161969A6-F05B-79C9-7685-63C5B679AEE8}" dt="2022-05-28T10:17:50.357" v="11" actId="20577"/>
          <ac:spMkLst>
            <pc:docMk/>
            <pc:sldMk cId="1763219174" sldId="256"/>
            <ac:spMk id="3" creationId="{14131707-75B8-9ADC-223E-583E47A6FF6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553B2-30EB-4AA4-B4DA-1244A0165261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97B49D-5749-4306-AF41-4458696C7C25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Różne akcje np. sprzątanie świata</a:t>
          </a:r>
          <a:endParaRPr lang="en-GB" dirty="0">
            <a:solidFill>
              <a:schemeClr val="bg1"/>
            </a:solidFill>
          </a:endParaRPr>
        </a:p>
      </dgm:t>
    </dgm:pt>
    <dgm:pt modelId="{527F8588-665F-4D36-8593-0D921DD31CCA}" type="parTrans" cxnId="{4B5E0B01-3527-44D4-92CF-30DC4D719587}">
      <dgm:prSet/>
      <dgm:spPr/>
      <dgm:t>
        <a:bodyPr/>
        <a:lstStyle/>
        <a:p>
          <a:endParaRPr lang="en-GB"/>
        </a:p>
      </dgm:t>
    </dgm:pt>
    <dgm:pt modelId="{C2E659D4-7EDA-4E09-99D2-2772059B5B44}" type="sibTrans" cxnId="{4B5E0B01-3527-44D4-92CF-30DC4D719587}">
      <dgm:prSet/>
      <dgm:spPr/>
      <dgm:t>
        <a:bodyPr/>
        <a:lstStyle/>
        <a:p>
          <a:endParaRPr lang="en-GB"/>
        </a:p>
      </dgm:t>
    </dgm:pt>
    <dgm:pt modelId="{55D62B3A-8726-446D-BDB8-4586B72F1ACB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Dzielenie się z potrzebującymi zbędnymi ubraniami </a:t>
          </a:r>
          <a:endParaRPr lang="en-GB" dirty="0">
            <a:solidFill>
              <a:schemeClr val="bg1"/>
            </a:solidFill>
          </a:endParaRPr>
        </a:p>
      </dgm:t>
    </dgm:pt>
    <dgm:pt modelId="{4B30D8FA-097D-4A20-8399-4E00E3281B5F}" type="parTrans" cxnId="{E1F13EB2-AE2D-440D-B860-595B09E62D75}">
      <dgm:prSet/>
      <dgm:spPr/>
      <dgm:t>
        <a:bodyPr/>
        <a:lstStyle/>
        <a:p>
          <a:endParaRPr lang="en-GB"/>
        </a:p>
      </dgm:t>
    </dgm:pt>
    <dgm:pt modelId="{9C486795-3B8C-41DB-988F-203B7D8A77A9}" type="sibTrans" cxnId="{E1F13EB2-AE2D-440D-B860-595B09E62D75}">
      <dgm:prSet/>
      <dgm:spPr/>
      <dgm:t>
        <a:bodyPr/>
        <a:lstStyle/>
        <a:p>
          <a:endParaRPr lang="en-GB"/>
        </a:p>
      </dgm:t>
    </dgm:pt>
    <dgm:pt modelId="{BEB9298A-89EF-42C8-AF05-B05174321574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Wspieranie organizacji i fundacji NGO działającymi w obszarze ESG</a:t>
          </a:r>
          <a:endParaRPr lang="en-GB" dirty="0">
            <a:solidFill>
              <a:schemeClr val="bg1"/>
            </a:solidFill>
          </a:endParaRPr>
        </a:p>
      </dgm:t>
    </dgm:pt>
    <dgm:pt modelId="{D116B224-E411-4451-8D12-7612CD05B54B}" type="parTrans" cxnId="{552941D2-25B2-4F59-9E82-00F57B3C9E02}">
      <dgm:prSet/>
      <dgm:spPr/>
      <dgm:t>
        <a:bodyPr/>
        <a:lstStyle/>
        <a:p>
          <a:endParaRPr lang="en-GB"/>
        </a:p>
      </dgm:t>
    </dgm:pt>
    <dgm:pt modelId="{A0B885AB-871E-4A2B-833A-AE11A1D0DEE3}" type="sibTrans" cxnId="{552941D2-25B2-4F59-9E82-00F57B3C9E02}">
      <dgm:prSet/>
      <dgm:spPr/>
      <dgm:t>
        <a:bodyPr/>
        <a:lstStyle/>
        <a:p>
          <a:endParaRPr lang="en-GB"/>
        </a:p>
      </dgm:t>
    </dgm:pt>
    <dgm:pt modelId="{65977C11-9447-474A-9C6D-03D87507EA6A}">
      <dgm:prSet phldrT="[Teks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Edukacje młodych ludzi, w tym organizowanie konkursów </a:t>
          </a:r>
          <a:endParaRPr lang="en-GB" dirty="0">
            <a:solidFill>
              <a:schemeClr val="bg1"/>
            </a:solidFill>
          </a:endParaRPr>
        </a:p>
      </dgm:t>
    </dgm:pt>
    <dgm:pt modelId="{6DD91EC8-CAD7-4511-A931-0841B0DE75D3}" type="parTrans" cxnId="{A02EEA87-0706-4DFD-869F-3FC61EF1F314}">
      <dgm:prSet/>
      <dgm:spPr/>
      <dgm:t>
        <a:bodyPr/>
        <a:lstStyle/>
        <a:p>
          <a:endParaRPr lang="en-GB"/>
        </a:p>
      </dgm:t>
    </dgm:pt>
    <dgm:pt modelId="{BFB481A3-B5AD-4129-8F66-DCF4871103C1}" type="sibTrans" cxnId="{A02EEA87-0706-4DFD-869F-3FC61EF1F314}">
      <dgm:prSet/>
      <dgm:spPr/>
      <dgm:t>
        <a:bodyPr/>
        <a:lstStyle/>
        <a:p>
          <a:endParaRPr lang="en-GB"/>
        </a:p>
      </dgm:t>
    </dgm:pt>
    <dgm:pt modelId="{A5ADC197-61E9-4D7F-8CDF-64DAA16739B1}">
      <dgm:prSet phldrT="[Teks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Kupowanie produktów spożywczych u lokalnych producentów</a:t>
          </a:r>
          <a:endParaRPr lang="en-GB" dirty="0">
            <a:solidFill>
              <a:schemeClr val="bg1"/>
            </a:solidFill>
          </a:endParaRPr>
        </a:p>
      </dgm:t>
    </dgm:pt>
    <dgm:pt modelId="{57E51A2E-4980-4B33-9AFE-7E3B8095B750}" type="parTrans" cxnId="{7C3962E6-C198-42CE-A672-081EA19A3C27}">
      <dgm:prSet/>
      <dgm:spPr/>
      <dgm:t>
        <a:bodyPr/>
        <a:lstStyle/>
        <a:p>
          <a:endParaRPr lang="en-GB"/>
        </a:p>
      </dgm:t>
    </dgm:pt>
    <dgm:pt modelId="{5985B1EA-3019-4EDE-B309-61AF0218AC63}" type="sibTrans" cxnId="{7C3962E6-C198-42CE-A672-081EA19A3C27}">
      <dgm:prSet/>
      <dgm:spPr/>
      <dgm:t>
        <a:bodyPr/>
        <a:lstStyle/>
        <a:p>
          <a:endParaRPr lang="en-GB"/>
        </a:p>
      </dgm:t>
    </dgm:pt>
    <dgm:pt modelId="{9CA73BD9-A634-47AE-9481-14AE5B8F1FDE}" type="pres">
      <dgm:prSet presAssocID="{DA9553B2-30EB-4AA4-B4DA-1244A0165261}" presName="diagram" presStyleCnt="0">
        <dgm:presLayoutVars>
          <dgm:dir/>
          <dgm:resizeHandles val="exact"/>
        </dgm:presLayoutVars>
      </dgm:prSet>
      <dgm:spPr/>
    </dgm:pt>
    <dgm:pt modelId="{E4A2F6F0-1B8F-4DEE-B364-DA0A00B30765}" type="pres">
      <dgm:prSet presAssocID="{3D97B49D-5749-4306-AF41-4458696C7C25}" presName="node" presStyleLbl="node1" presStyleIdx="0" presStyleCnt="5">
        <dgm:presLayoutVars>
          <dgm:bulletEnabled val="1"/>
        </dgm:presLayoutVars>
      </dgm:prSet>
      <dgm:spPr/>
    </dgm:pt>
    <dgm:pt modelId="{F14D8858-2D2C-4FEC-A9D3-59EF03C42AA5}" type="pres">
      <dgm:prSet presAssocID="{C2E659D4-7EDA-4E09-99D2-2772059B5B44}" presName="sibTrans" presStyleCnt="0"/>
      <dgm:spPr/>
    </dgm:pt>
    <dgm:pt modelId="{1EC9A0DF-A59A-4C0C-9DCE-51939329DA19}" type="pres">
      <dgm:prSet presAssocID="{55D62B3A-8726-446D-BDB8-4586B72F1ACB}" presName="node" presStyleLbl="node1" presStyleIdx="1" presStyleCnt="5" custLinFactNeighborX="1066" custLinFactNeighborY="-5946">
        <dgm:presLayoutVars>
          <dgm:bulletEnabled val="1"/>
        </dgm:presLayoutVars>
      </dgm:prSet>
      <dgm:spPr/>
    </dgm:pt>
    <dgm:pt modelId="{D5E52E53-FDC0-4DB0-919E-C00C0B966BC0}" type="pres">
      <dgm:prSet presAssocID="{9C486795-3B8C-41DB-988F-203B7D8A77A9}" presName="sibTrans" presStyleCnt="0"/>
      <dgm:spPr/>
    </dgm:pt>
    <dgm:pt modelId="{9AA11CE6-AEA4-4EBA-92EE-74842790981E}" type="pres">
      <dgm:prSet presAssocID="{BEB9298A-89EF-42C8-AF05-B05174321574}" presName="node" presStyleLbl="node1" presStyleIdx="2" presStyleCnt="5">
        <dgm:presLayoutVars>
          <dgm:bulletEnabled val="1"/>
        </dgm:presLayoutVars>
      </dgm:prSet>
      <dgm:spPr/>
    </dgm:pt>
    <dgm:pt modelId="{E5AEC3F1-1BD0-486D-9A24-48CE94D19022}" type="pres">
      <dgm:prSet presAssocID="{A0B885AB-871E-4A2B-833A-AE11A1D0DEE3}" presName="sibTrans" presStyleCnt="0"/>
      <dgm:spPr/>
    </dgm:pt>
    <dgm:pt modelId="{1D3E39F7-FBF3-47E5-AE50-1295D6F955D6}" type="pres">
      <dgm:prSet presAssocID="{65977C11-9447-474A-9C6D-03D87507EA6A}" presName="node" presStyleLbl="node1" presStyleIdx="3" presStyleCnt="5">
        <dgm:presLayoutVars>
          <dgm:bulletEnabled val="1"/>
        </dgm:presLayoutVars>
      </dgm:prSet>
      <dgm:spPr/>
    </dgm:pt>
    <dgm:pt modelId="{144F8BFB-3A5A-4748-B302-6FE5A2A61343}" type="pres">
      <dgm:prSet presAssocID="{BFB481A3-B5AD-4129-8F66-DCF4871103C1}" presName="sibTrans" presStyleCnt="0"/>
      <dgm:spPr/>
    </dgm:pt>
    <dgm:pt modelId="{91CFA0DA-EAE1-4031-AF74-AC774590034E}" type="pres">
      <dgm:prSet presAssocID="{A5ADC197-61E9-4D7F-8CDF-64DAA16739B1}" presName="node" presStyleLbl="node1" presStyleIdx="4" presStyleCnt="5">
        <dgm:presLayoutVars>
          <dgm:bulletEnabled val="1"/>
        </dgm:presLayoutVars>
      </dgm:prSet>
      <dgm:spPr/>
    </dgm:pt>
  </dgm:ptLst>
  <dgm:cxnLst>
    <dgm:cxn modelId="{4B5E0B01-3527-44D4-92CF-30DC4D719587}" srcId="{DA9553B2-30EB-4AA4-B4DA-1244A0165261}" destId="{3D97B49D-5749-4306-AF41-4458696C7C25}" srcOrd="0" destOrd="0" parTransId="{527F8588-665F-4D36-8593-0D921DD31CCA}" sibTransId="{C2E659D4-7EDA-4E09-99D2-2772059B5B44}"/>
    <dgm:cxn modelId="{FC8D2A12-C2C7-49C0-9901-44A4629A17BD}" type="presOf" srcId="{65977C11-9447-474A-9C6D-03D87507EA6A}" destId="{1D3E39F7-FBF3-47E5-AE50-1295D6F955D6}" srcOrd="0" destOrd="0" presId="urn:microsoft.com/office/officeart/2005/8/layout/default"/>
    <dgm:cxn modelId="{E901B420-4A60-4DA8-BB2B-2FEE5E52F2B3}" type="presOf" srcId="{BEB9298A-89EF-42C8-AF05-B05174321574}" destId="{9AA11CE6-AEA4-4EBA-92EE-74842790981E}" srcOrd="0" destOrd="0" presId="urn:microsoft.com/office/officeart/2005/8/layout/default"/>
    <dgm:cxn modelId="{4388C066-657D-4A85-AFD2-71D23634441C}" type="presOf" srcId="{DA9553B2-30EB-4AA4-B4DA-1244A0165261}" destId="{9CA73BD9-A634-47AE-9481-14AE5B8F1FDE}" srcOrd="0" destOrd="0" presId="urn:microsoft.com/office/officeart/2005/8/layout/default"/>
    <dgm:cxn modelId="{AFBB2E72-50A9-444C-A89B-3A3B38DBE5B7}" type="presOf" srcId="{55D62B3A-8726-446D-BDB8-4586B72F1ACB}" destId="{1EC9A0DF-A59A-4C0C-9DCE-51939329DA19}" srcOrd="0" destOrd="0" presId="urn:microsoft.com/office/officeart/2005/8/layout/default"/>
    <dgm:cxn modelId="{A02EEA87-0706-4DFD-869F-3FC61EF1F314}" srcId="{DA9553B2-30EB-4AA4-B4DA-1244A0165261}" destId="{65977C11-9447-474A-9C6D-03D87507EA6A}" srcOrd="3" destOrd="0" parTransId="{6DD91EC8-CAD7-4511-A931-0841B0DE75D3}" sibTransId="{BFB481A3-B5AD-4129-8F66-DCF4871103C1}"/>
    <dgm:cxn modelId="{E1F13EB2-AE2D-440D-B860-595B09E62D75}" srcId="{DA9553B2-30EB-4AA4-B4DA-1244A0165261}" destId="{55D62B3A-8726-446D-BDB8-4586B72F1ACB}" srcOrd="1" destOrd="0" parTransId="{4B30D8FA-097D-4A20-8399-4E00E3281B5F}" sibTransId="{9C486795-3B8C-41DB-988F-203B7D8A77A9}"/>
    <dgm:cxn modelId="{F68246CD-F404-44A5-A844-53821953B329}" type="presOf" srcId="{A5ADC197-61E9-4D7F-8CDF-64DAA16739B1}" destId="{91CFA0DA-EAE1-4031-AF74-AC774590034E}" srcOrd="0" destOrd="0" presId="urn:microsoft.com/office/officeart/2005/8/layout/default"/>
    <dgm:cxn modelId="{552941D2-25B2-4F59-9E82-00F57B3C9E02}" srcId="{DA9553B2-30EB-4AA4-B4DA-1244A0165261}" destId="{BEB9298A-89EF-42C8-AF05-B05174321574}" srcOrd="2" destOrd="0" parTransId="{D116B224-E411-4451-8D12-7612CD05B54B}" sibTransId="{A0B885AB-871E-4A2B-833A-AE11A1D0DEE3}"/>
    <dgm:cxn modelId="{0A785DE2-93D6-4DC4-B5D3-95C0F96CBB83}" type="presOf" srcId="{3D97B49D-5749-4306-AF41-4458696C7C25}" destId="{E4A2F6F0-1B8F-4DEE-B364-DA0A00B30765}" srcOrd="0" destOrd="0" presId="urn:microsoft.com/office/officeart/2005/8/layout/default"/>
    <dgm:cxn modelId="{7C3962E6-C198-42CE-A672-081EA19A3C27}" srcId="{DA9553B2-30EB-4AA4-B4DA-1244A0165261}" destId="{A5ADC197-61E9-4D7F-8CDF-64DAA16739B1}" srcOrd="4" destOrd="0" parTransId="{57E51A2E-4980-4B33-9AFE-7E3B8095B750}" sibTransId="{5985B1EA-3019-4EDE-B309-61AF0218AC63}"/>
    <dgm:cxn modelId="{5F7602F2-9E06-4A77-9813-3225F2E4FD7A}" type="presParOf" srcId="{9CA73BD9-A634-47AE-9481-14AE5B8F1FDE}" destId="{E4A2F6F0-1B8F-4DEE-B364-DA0A00B30765}" srcOrd="0" destOrd="0" presId="urn:microsoft.com/office/officeart/2005/8/layout/default"/>
    <dgm:cxn modelId="{A97CE343-5BA6-424E-942E-64B434F6B2E8}" type="presParOf" srcId="{9CA73BD9-A634-47AE-9481-14AE5B8F1FDE}" destId="{F14D8858-2D2C-4FEC-A9D3-59EF03C42AA5}" srcOrd="1" destOrd="0" presId="urn:microsoft.com/office/officeart/2005/8/layout/default"/>
    <dgm:cxn modelId="{3FCAF971-DF2A-4951-9BDF-E1000C72982F}" type="presParOf" srcId="{9CA73BD9-A634-47AE-9481-14AE5B8F1FDE}" destId="{1EC9A0DF-A59A-4C0C-9DCE-51939329DA19}" srcOrd="2" destOrd="0" presId="urn:microsoft.com/office/officeart/2005/8/layout/default"/>
    <dgm:cxn modelId="{8E9062E7-972F-4049-89CB-722989976976}" type="presParOf" srcId="{9CA73BD9-A634-47AE-9481-14AE5B8F1FDE}" destId="{D5E52E53-FDC0-4DB0-919E-C00C0B966BC0}" srcOrd="3" destOrd="0" presId="urn:microsoft.com/office/officeart/2005/8/layout/default"/>
    <dgm:cxn modelId="{B1A3012E-6D84-49A9-A116-501D100E2646}" type="presParOf" srcId="{9CA73BD9-A634-47AE-9481-14AE5B8F1FDE}" destId="{9AA11CE6-AEA4-4EBA-92EE-74842790981E}" srcOrd="4" destOrd="0" presId="urn:microsoft.com/office/officeart/2005/8/layout/default"/>
    <dgm:cxn modelId="{340B9337-2CFE-4F70-B85B-7490EBEFCDEA}" type="presParOf" srcId="{9CA73BD9-A634-47AE-9481-14AE5B8F1FDE}" destId="{E5AEC3F1-1BD0-486D-9A24-48CE94D19022}" srcOrd="5" destOrd="0" presId="urn:microsoft.com/office/officeart/2005/8/layout/default"/>
    <dgm:cxn modelId="{DF00ADE9-88E9-4363-A105-03E76773A2E4}" type="presParOf" srcId="{9CA73BD9-A634-47AE-9481-14AE5B8F1FDE}" destId="{1D3E39F7-FBF3-47E5-AE50-1295D6F955D6}" srcOrd="6" destOrd="0" presId="urn:microsoft.com/office/officeart/2005/8/layout/default"/>
    <dgm:cxn modelId="{5EDE92C2-002F-48F1-B401-EB10D220B37E}" type="presParOf" srcId="{9CA73BD9-A634-47AE-9481-14AE5B8F1FDE}" destId="{144F8BFB-3A5A-4748-B302-6FE5A2A61343}" srcOrd="7" destOrd="0" presId="urn:microsoft.com/office/officeart/2005/8/layout/default"/>
    <dgm:cxn modelId="{B1E248D7-A806-4129-A50F-EEF10355C3DE}" type="presParOf" srcId="{9CA73BD9-A634-47AE-9481-14AE5B8F1FDE}" destId="{91CFA0DA-EAE1-4031-AF74-AC77459003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2F6F0-1B8F-4DEE-B364-DA0A00B30765}">
      <dsp:nvSpPr>
        <dsp:cNvPr id="0" name=""/>
        <dsp:cNvSpPr/>
      </dsp:nvSpPr>
      <dsp:spPr>
        <a:xfrm>
          <a:off x="594125" y="385"/>
          <a:ext cx="2184050" cy="13104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</a:rPr>
            <a:t>Różne akcje np. sprzątanie świata</a:t>
          </a:r>
          <a:endParaRPr lang="en-GB" sz="1700" kern="1200" dirty="0">
            <a:solidFill>
              <a:schemeClr val="bg1"/>
            </a:solidFill>
          </a:endParaRPr>
        </a:p>
      </dsp:txBody>
      <dsp:txXfrm>
        <a:off x="594125" y="385"/>
        <a:ext cx="2184050" cy="1310430"/>
      </dsp:txXfrm>
    </dsp:sp>
    <dsp:sp modelId="{1EC9A0DF-A59A-4C0C-9DCE-51939329DA19}">
      <dsp:nvSpPr>
        <dsp:cNvPr id="0" name=""/>
        <dsp:cNvSpPr/>
      </dsp:nvSpPr>
      <dsp:spPr>
        <a:xfrm>
          <a:off x="3019862" y="0"/>
          <a:ext cx="2184050" cy="1310430"/>
        </a:xfrm>
        <a:prstGeom prst="rect">
          <a:avLst/>
        </a:prstGeom>
        <a:gradFill rotWithShape="0">
          <a:gsLst>
            <a:gs pos="0">
              <a:schemeClr val="accent3">
                <a:hueOff val="1514783"/>
                <a:satOff val="9135"/>
                <a:lumOff val="-5539"/>
                <a:alphaOff val="0"/>
                <a:satMod val="100000"/>
                <a:lumMod val="100000"/>
              </a:schemeClr>
            </a:gs>
            <a:gs pos="50000">
              <a:schemeClr val="accent3">
                <a:hueOff val="1514783"/>
                <a:satOff val="9135"/>
                <a:lumOff val="-553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1514783"/>
                <a:satOff val="9135"/>
                <a:lumOff val="-553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</a:rPr>
            <a:t>Dzielenie się z potrzebującymi zbędnymi ubraniami </a:t>
          </a:r>
          <a:endParaRPr lang="en-GB" sz="1700" kern="1200" dirty="0">
            <a:solidFill>
              <a:schemeClr val="bg1"/>
            </a:solidFill>
          </a:endParaRPr>
        </a:p>
      </dsp:txBody>
      <dsp:txXfrm>
        <a:off x="3019862" y="0"/>
        <a:ext cx="2184050" cy="1310430"/>
      </dsp:txXfrm>
    </dsp:sp>
    <dsp:sp modelId="{9AA11CE6-AEA4-4EBA-92EE-74842790981E}">
      <dsp:nvSpPr>
        <dsp:cNvPr id="0" name=""/>
        <dsp:cNvSpPr/>
      </dsp:nvSpPr>
      <dsp:spPr>
        <a:xfrm>
          <a:off x="5399036" y="385"/>
          <a:ext cx="2184050" cy="1310430"/>
        </a:xfrm>
        <a:prstGeom prst="rect">
          <a:avLst/>
        </a:prstGeom>
        <a:gradFill rotWithShape="0">
          <a:gsLst>
            <a:gs pos="0">
              <a:schemeClr val="accent3">
                <a:hueOff val="3029567"/>
                <a:satOff val="18270"/>
                <a:lumOff val="-11077"/>
                <a:alphaOff val="0"/>
                <a:satMod val="100000"/>
                <a:lumMod val="100000"/>
              </a:schemeClr>
            </a:gs>
            <a:gs pos="50000">
              <a:schemeClr val="accent3">
                <a:hueOff val="3029567"/>
                <a:satOff val="18270"/>
                <a:lumOff val="-1107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3029567"/>
                <a:satOff val="18270"/>
                <a:lumOff val="-1107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</a:rPr>
            <a:t>Wspieranie organizacji i fundacji NGO działającymi w obszarze ESG</a:t>
          </a:r>
          <a:endParaRPr lang="en-GB" sz="1700" kern="1200" dirty="0">
            <a:solidFill>
              <a:schemeClr val="bg1"/>
            </a:solidFill>
          </a:endParaRPr>
        </a:p>
      </dsp:txBody>
      <dsp:txXfrm>
        <a:off x="5399036" y="385"/>
        <a:ext cx="2184050" cy="1310430"/>
      </dsp:txXfrm>
    </dsp:sp>
    <dsp:sp modelId="{1D3E39F7-FBF3-47E5-AE50-1295D6F955D6}">
      <dsp:nvSpPr>
        <dsp:cNvPr id="0" name=""/>
        <dsp:cNvSpPr/>
      </dsp:nvSpPr>
      <dsp:spPr>
        <a:xfrm>
          <a:off x="1795353" y="1529221"/>
          <a:ext cx="2184050" cy="1310430"/>
        </a:xfrm>
        <a:prstGeom prst="rect">
          <a:avLst/>
        </a:prstGeom>
        <a:gradFill rotWithShape="0">
          <a:gsLst>
            <a:gs pos="0">
              <a:schemeClr val="accent3">
                <a:hueOff val="4544350"/>
                <a:satOff val="27405"/>
                <a:lumOff val="-16616"/>
                <a:alphaOff val="0"/>
                <a:satMod val="100000"/>
                <a:lumMod val="100000"/>
              </a:schemeClr>
            </a:gs>
            <a:gs pos="50000">
              <a:schemeClr val="accent3">
                <a:hueOff val="4544350"/>
                <a:satOff val="27405"/>
                <a:lumOff val="-1661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4544350"/>
                <a:satOff val="27405"/>
                <a:lumOff val="-1661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</a:rPr>
            <a:t>Edukacje młodych ludzi, w tym organizowanie konkursów </a:t>
          </a:r>
          <a:endParaRPr lang="en-GB" sz="1700" kern="1200" dirty="0">
            <a:solidFill>
              <a:schemeClr val="bg1"/>
            </a:solidFill>
          </a:endParaRPr>
        </a:p>
      </dsp:txBody>
      <dsp:txXfrm>
        <a:off x="1795353" y="1529221"/>
        <a:ext cx="2184050" cy="1310430"/>
      </dsp:txXfrm>
    </dsp:sp>
    <dsp:sp modelId="{91CFA0DA-EAE1-4031-AF74-AC774590034E}">
      <dsp:nvSpPr>
        <dsp:cNvPr id="0" name=""/>
        <dsp:cNvSpPr/>
      </dsp:nvSpPr>
      <dsp:spPr>
        <a:xfrm>
          <a:off x="4197808" y="1529221"/>
          <a:ext cx="2184050" cy="1310430"/>
        </a:xfrm>
        <a:prstGeom prst="rect">
          <a:avLst/>
        </a:prstGeom>
        <a:gradFill rotWithShape="0">
          <a:gsLst>
            <a:gs pos="0">
              <a:schemeClr val="accent3">
                <a:hueOff val="6059134"/>
                <a:satOff val="36540"/>
                <a:lumOff val="-22155"/>
                <a:alphaOff val="0"/>
                <a:satMod val="100000"/>
                <a:lumMod val="100000"/>
              </a:schemeClr>
            </a:gs>
            <a:gs pos="50000">
              <a:schemeClr val="accent3">
                <a:hueOff val="6059134"/>
                <a:satOff val="36540"/>
                <a:lumOff val="-2215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6059134"/>
                <a:satOff val="36540"/>
                <a:lumOff val="-2215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</a:rPr>
            <a:t>Kupowanie produktów spożywczych u lokalnych producentów</a:t>
          </a:r>
          <a:endParaRPr lang="en-GB" sz="1700" kern="1200" dirty="0">
            <a:solidFill>
              <a:schemeClr val="bg1"/>
            </a:solidFill>
          </a:endParaRPr>
        </a:p>
      </dsp:txBody>
      <dsp:txXfrm>
        <a:off x="4197808" y="1529221"/>
        <a:ext cx="2184050" cy="131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5/28/2022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smtClean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0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smtClean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5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smtClean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5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smtClean="0"/>
              <a:pPr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6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smtClean="0"/>
              <a:pPr/>
              <a:t>5/28/2022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0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smtClean="0"/>
              <a:pPr/>
              <a:t>5/28/2022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6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smtClean="0"/>
              <a:pPr/>
              <a:t>5/28/2022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3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smtClean="0"/>
              <a:pPr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762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7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14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8935E6-027D-5311-CC14-1732C0136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Mój ślad węglowy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131707-75B8-9ADC-223E-583E47A6F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Zofia Łuczyńska kl. 7B, Szkoła Podstawowa im. Jana Pawła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21917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00767-DDB5-0A9A-5B60-839AD3DB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Dziękuję za uwagę </a:t>
            </a:r>
            <a:endParaRPr lang="en-GB" sz="5400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3837176-9018-46C7-E14E-29A0468A9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0630" y="2103438"/>
            <a:ext cx="4690739" cy="3932237"/>
          </a:xfrm>
        </p:spPr>
      </p:pic>
    </p:spTree>
    <p:extLst>
      <p:ext uri="{BB962C8B-B14F-4D97-AF65-F5344CB8AC3E}">
        <p14:creationId xmlns:p14="http://schemas.microsoft.com/office/powerpoint/2010/main" val="75056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9464BE-0F08-8E21-17D7-1D9E20AA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44" y="571157"/>
            <a:ext cx="10058400" cy="1371600"/>
          </a:xfrm>
        </p:spPr>
        <p:txBody>
          <a:bodyPr/>
          <a:lstStyle/>
          <a:p>
            <a:pPr algn="ctr"/>
            <a:r>
              <a:rPr lang="pl-PL" b="1" dirty="0">
                <a:latin typeface="Bahnschrift Light" panose="020B0502040204020203" pitchFamily="34" charset="0"/>
              </a:rPr>
              <a:t>Czym jest ślad węglowy?</a:t>
            </a:r>
            <a:endParaRPr lang="en-GB" b="1" dirty="0">
              <a:latin typeface="Bahnschrift Light" panose="020B0502040204020203" pitchFamily="34" charset="0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7FE5A868-4342-8C4E-9FB2-8D03AFB3C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881" y="1805940"/>
            <a:ext cx="9520238" cy="1965960"/>
          </a:xfrm>
        </p:spPr>
        <p:txBody>
          <a:bodyPr>
            <a:normAutofit fontScale="92500"/>
          </a:bodyPr>
          <a:lstStyle/>
          <a:p>
            <a:r>
              <a:rPr lang="pl-PL" sz="2400" dirty="0">
                <a:latin typeface="Bahnschrift" panose="020B0502040204020203" pitchFamily="34" charset="0"/>
              </a:rPr>
              <a:t>Ślad węglowy to oficjalny termin ekologiczny uznawany przez międzynarodowe organizacje. Wyraża on, w postaci liczbowej, ile kilogramów gazów cieplarnianych generuje dany podmiot lub działalność. W obliczeniach uwzględnia się zwykle emisje dwutlenku węgla, metanu, podtlenku azotu i innych szkodliwych gazów.</a:t>
            </a:r>
            <a:endParaRPr lang="en-GB" sz="2400" dirty="0">
              <a:latin typeface="Bahnschrift" panose="020B0502040204020203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E3DEE00-14B4-07D2-6210-DEC8C222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3" y="3920262"/>
            <a:ext cx="4429126" cy="21858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2" name="Strzałka: zakrzywiona w lewo 11">
            <a:extLst>
              <a:ext uri="{FF2B5EF4-FFF2-40B4-BE49-F238E27FC236}">
                <a16:creationId xmlns:a16="http://schemas.microsoft.com/office/drawing/2014/main" id="{F263F07A-5DC8-B2BB-7201-6FB1BCD8C7A3}"/>
              </a:ext>
            </a:extLst>
          </p:cNvPr>
          <p:cNvSpPr/>
          <p:nvPr/>
        </p:nvSpPr>
        <p:spPr>
          <a:xfrm>
            <a:off x="9958388" y="140512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66173D9C-43EA-E241-C381-926E90F7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8" y="4036215"/>
            <a:ext cx="3043238" cy="2069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820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99A0A5-8528-A213-27B2-5542CB41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38" y="556525"/>
            <a:ext cx="9910762" cy="90033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Emisja dwutlenku węgla w moim domu</a:t>
            </a:r>
            <a:endParaRPr lang="en-GB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A98AA35-CA21-9A3A-26A5-EC2B7CAE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1723290"/>
            <a:ext cx="8663525" cy="4492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B0F6709-C912-21CD-80ED-4B964B483B20}"/>
              </a:ext>
            </a:extLst>
          </p:cNvPr>
          <p:cNvSpPr txBox="1"/>
          <p:nvPr/>
        </p:nvSpPr>
        <p:spPr>
          <a:xfrm>
            <a:off x="1428750" y="6227925"/>
            <a:ext cx="53319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Źródło: www.smoglab.pl lub https://offset.climateneutralnow.org/footprintcalc.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165264674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601A9C-636B-2DA7-8B68-5BE41099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822960"/>
            <a:ext cx="9682161" cy="971893"/>
          </a:xfrm>
        </p:spPr>
        <p:txBody>
          <a:bodyPr>
            <a:noAutofit/>
          </a:bodyPr>
          <a:lstStyle/>
          <a:p>
            <a:r>
              <a:rPr lang="pl-PL" sz="3600" b="1" dirty="0"/>
              <a:t>Analiza działań mojej rodziny które odpowiadają za emisje dwutlenku węgla </a:t>
            </a:r>
            <a:endParaRPr lang="en-GB" sz="3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73C2C03-CF0C-8C0F-395B-29D7EB11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2265516"/>
            <a:ext cx="5519739" cy="3250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85CF1B-D3EE-96C7-680D-0B346D69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991225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Dom –</a:t>
            </a:r>
            <a:r>
              <a:rPr lang="pl-PL" b="1" dirty="0"/>
              <a:t>jednorodzinny</a:t>
            </a: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Ilość osób </a:t>
            </a:r>
            <a:r>
              <a:rPr lang="pl-PL" b="1" dirty="0"/>
              <a:t>– 4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Powierzchnia domu- </a:t>
            </a:r>
            <a:r>
              <a:rPr lang="pl-PL" b="1" dirty="0"/>
              <a:t>140m2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Miesięczne zużycie energii </a:t>
            </a:r>
            <a:r>
              <a:rPr lang="pl-PL" b="1" dirty="0"/>
              <a:t>elektrycznej- 250 KWh/</a:t>
            </a:r>
            <a:r>
              <a:rPr lang="pl-PL" b="1" dirty="0" err="1"/>
              <a:t>month</a:t>
            </a:r>
            <a:endParaRPr lang="pl-PL" b="1" dirty="0"/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Ogrzewanie </a:t>
            </a:r>
            <a:r>
              <a:rPr lang="pl-PL" b="1" dirty="0"/>
              <a:t>– gazowe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Ilość samochodów- </a:t>
            </a:r>
            <a:r>
              <a:rPr lang="pl-PL" b="1" dirty="0"/>
              <a:t>2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Droga samochodu- </a:t>
            </a:r>
            <a:r>
              <a:rPr lang="pl-PL" b="1" dirty="0"/>
              <a:t>20 000km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Droga samochodu- </a:t>
            </a:r>
            <a:r>
              <a:rPr lang="pl-PL" b="1" dirty="0"/>
              <a:t>10 000km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(rocznie)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Przeloty samolotem- </a:t>
            </a:r>
            <a:r>
              <a:rPr lang="pl-PL" b="1" dirty="0"/>
              <a:t>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305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4DF16-B6BE-A06A-422B-1C98553E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06" y="642594"/>
            <a:ext cx="10110787" cy="1271931"/>
          </a:xfrm>
        </p:spPr>
        <p:txBody>
          <a:bodyPr>
            <a:normAutofit/>
          </a:bodyPr>
          <a:lstStyle/>
          <a:p>
            <a:r>
              <a:rPr lang="pl-PL" sz="3600" b="1" dirty="0"/>
              <a:t>Co może przynieść efekt dla faktycznej redukcji emisji w moim domu?</a:t>
            </a:r>
            <a:endParaRPr lang="en-GB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A77BE6-B296-E8A9-0A1F-103CAAAD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23" y="1914525"/>
            <a:ext cx="5235677" cy="43294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>
                <a:highlight>
                  <a:srgbClr val="008000"/>
                </a:highlight>
              </a:rPr>
              <a:t>Transport</a:t>
            </a:r>
          </a:p>
          <a:p>
            <a:r>
              <a:rPr lang="pl-PL" dirty="0"/>
              <a:t>Przemieszczanie  się na rowerze lub korzystanie z transportu publicznego. Dojazd do szkoły rowerem to również świetna zabawa.</a:t>
            </a:r>
          </a:p>
          <a:p>
            <a:r>
              <a:rPr lang="pl-PL" dirty="0"/>
              <a:t>Na następne wakacje zamiast samochodem spróbuje dojechać pociągiem.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>
                <a:highlight>
                  <a:srgbClr val="008000"/>
                </a:highlight>
              </a:rPr>
              <a:t>Energia I odpady</a:t>
            </a:r>
          </a:p>
          <a:p>
            <a:r>
              <a:rPr lang="pl-PL" dirty="0"/>
              <a:t>Krótkie kąpiele.</a:t>
            </a:r>
          </a:p>
          <a:p>
            <a:r>
              <a:rPr lang="pl-PL" altLang="en-US" dirty="0"/>
              <a:t>Zakręcanie wody gdy myję zęby lub zmywam naczynia</a:t>
            </a:r>
            <a:r>
              <a:rPr lang="en-US" altLang="en-US" dirty="0"/>
              <a:t>.</a:t>
            </a:r>
            <a:endParaRPr lang="pl-PL" altLang="en-US" dirty="0"/>
          </a:p>
          <a:p>
            <a:r>
              <a:rPr lang="pl-PL" altLang="en-US" dirty="0"/>
              <a:t>Wyłączanie urządzeń elektronicznych i nie zostawianie telefonu podłączonego do prądu.</a:t>
            </a:r>
          </a:p>
          <a:p>
            <a:r>
              <a:rPr lang="pl-PL" dirty="0"/>
              <a:t>Wybór urządzeń i żarówek energooszczędnych.</a:t>
            </a:r>
            <a:r>
              <a:rPr lang="en-US" altLang="en-US" dirty="0"/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en-US" dirty="0"/>
              <a:t>                </a:t>
            </a:r>
            <a:endParaRPr lang="en-US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BA9930C-D56E-3B43-E1DD-B70F65887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7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BF5CD0D8-7B18-9C71-0E2C-EF529F525D5C}"/>
              </a:ext>
            </a:extLst>
          </p:cNvPr>
          <p:cNvSpPr/>
          <p:nvPr/>
        </p:nvSpPr>
        <p:spPr>
          <a:xfrm>
            <a:off x="10235381" y="642594"/>
            <a:ext cx="722671" cy="1127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05D127-C77A-F16E-C575-D72045874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805" y="1827299"/>
            <a:ext cx="4563190" cy="41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6B5717-E632-8D8F-67DB-D783F8EE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…Co jeszcze ?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C3533D-2739-D15C-75F5-4E057C5E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942413"/>
            <a:ext cx="6934200" cy="39319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>
                <a:highlight>
                  <a:srgbClr val="008000"/>
                </a:highlight>
              </a:rPr>
              <a:t>Ż</a:t>
            </a:r>
            <a:r>
              <a:rPr lang="pl-PL" b="1" dirty="0">
                <a:highlight>
                  <a:srgbClr val="008000"/>
                </a:highlight>
              </a:rPr>
              <a:t>y</a:t>
            </a:r>
            <a:r>
              <a:rPr lang="en-GB" b="1" dirty="0">
                <a:highlight>
                  <a:srgbClr val="008000"/>
                </a:highlight>
              </a:rPr>
              <a:t>w</a:t>
            </a:r>
            <a:r>
              <a:rPr lang="pl-PL" b="1" dirty="0">
                <a:highlight>
                  <a:srgbClr val="008000"/>
                </a:highlight>
              </a:rPr>
              <a:t>no</a:t>
            </a:r>
            <a:r>
              <a:rPr lang="en-GB" b="1" dirty="0">
                <a:highlight>
                  <a:srgbClr val="008000"/>
                </a:highlight>
              </a:rPr>
              <a:t>ś</a:t>
            </a:r>
            <a:r>
              <a:rPr lang="pl-PL" b="1" dirty="0">
                <a:highlight>
                  <a:srgbClr val="008000"/>
                </a:highlight>
              </a:rPr>
              <a:t>ć</a:t>
            </a:r>
          </a:p>
          <a:p>
            <a:r>
              <a:rPr lang="pl-PL" dirty="0"/>
              <a:t>Branie ze sobą na zakupy torby wielokrotnego użytku i unikanie produktów przesadnie pakowanych w tworzywa sztuczne.</a:t>
            </a:r>
          </a:p>
          <a:p>
            <a:r>
              <a:rPr lang="pl-PL" dirty="0"/>
              <a:t>Kupowanie tylko to, czego potrzebujesz, aby uniknąć marnotrawienia żywności.</a:t>
            </a:r>
            <a:endParaRPr lang="pl-PL" b="1" dirty="0"/>
          </a:p>
          <a:p>
            <a:r>
              <a:rPr lang="pl-PL" dirty="0"/>
              <a:t>Jedzenie produktów lokalnych sezonowych np. truskawki latem. Zrezygnowanie z konsumpcji  mięsa a w szczególności wołowego</a:t>
            </a:r>
          </a:p>
          <a:p>
            <a:pPr marL="0" indent="0">
              <a:buNone/>
            </a:pPr>
            <a:r>
              <a:rPr lang="pl-PL" b="1" dirty="0">
                <a:highlight>
                  <a:srgbClr val="008000"/>
                </a:highlight>
              </a:rPr>
              <a:t>Odzież </a:t>
            </a:r>
          </a:p>
          <a:p>
            <a:r>
              <a:rPr lang="pl-PL" dirty="0"/>
              <a:t>Dbanie o swoje ubrania</a:t>
            </a:r>
          </a:p>
          <a:p>
            <a:r>
              <a:rPr lang="pl-PL" dirty="0"/>
              <a:t>Wymieniaj się ubraniami z innymi, pożyczaj je lub kupuj   używane.</a:t>
            </a:r>
          </a:p>
          <a:p>
            <a:r>
              <a:rPr lang="pl-PL" dirty="0"/>
              <a:t>Kupowanie ubrań z ”</a:t>
            </a:r>
            <a:r>
              <a:rPr lang="pl-PL" dirty="0" err="1"/>
              <a:t>second-handów</a:t>
            </a:r>
            <a:r>
              <a:rPr lang="pl-PL" dirty="0"/>
              <a:t>” sklepów z używaną odzieżą.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48A0A71-4DB0-3B2F-1D21-38E57011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833797"/>
            <a:ext cx="3324225" cy="2217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AEAD834-1FFC-C386-00A4-34BFA5FB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3806972"/>
            <a:ext cx="3940858" cy="2216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602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26B635-2652-DBF4-F36E-A18376FF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/>
              <a:t>Jak</a:t>
            </a:r>
            <a:r>
              <a:rPr lang="pl-PL" b="1" dirty="0"/>
              <a:t> zapobiec emisji  na terenie szkoły?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5440B3-BABB-1845-62AA-01185DFA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2159548"/>
            <a:ext cx="6772276" cy="387225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 err="1"/>
              <a:t>Oświetleni</a:t>
            </a:r>
            <a:r>
              <a:rPr lang="pl-PL" b="1" dirty="0"/>
              <a:t>e</a:t>
            </a:r>
            <a:r>
              <a:rPr lang="en-GB" b="1" dirty="0"/>
              <a:t> </a:t>
            </a:r>
            <a:r>
              <a:rPr lang="en-GB" b="1" dirty="0" err="1"/>
              <a:t>pomieszczeń</a:t>
            </a:r>
            <a:r>
              <a:rPr lang="pl-PL" b="1" dirty="0"/>
              <a:t> </a:t>
            </a:r>
            <a:r>
              <a:rPr lang="en-GB" b="1" dirty="0" err="1"/>
              <a:t>światłem</a:t>
            </a:r>
            <a:r>
              <a:rPr lang="en-GB" b="1" dirty="0"/>
              <a:t> </a:t>
            </a:r>
            <a:r>
              <a:rPr lang="en-GB" b="1" dirty="0" err="1"/>
              <a:t>słonecznym</a:t>
            </a:r>
            <a:endParaRPr lang="pl-PL" b="1" dirty="0"/>
          </a:p>
          <a:p>
            <a:pPr marL="342900" indent="-342900">
              <a:buFont typeface="+mj-lt"/>
              <a:buAutoNum type="arabicPeriod"/>
            </a:pPr>
            <a:r>
              <a:rPr lang="pl-PL" b="1" dirty="0"/>
              <a:t>System wentylacji z odzyskiem ciepła m.in. Rekuperatory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/>
              <a:t>E</a:t>
            </a:r>
            <a:r>
              <a:rPr lang="en-GB" b="1" dirty="0" err="1"/>
              <a:t>nergooszczędne</a:t>
            </a:r>
            <a:r>
              <a:rPr lang="en-GB" b="1" dirty="0"/>
              <a:t> </a:t>
            </a:r>
            <a:r>
              <a:rPr lang="en-GB" b="1" dirty="0" err="1"/>
              <a:t>okna</a:t>
            </a:r>
            <a:r>
              <a:rPr lang="en-GB" b="1" dirty="0"/>
              <a:t> </a:t>
            </a:r>
            <a:endParaRPr lang="pl-PL" b="1" dirty="0"/>
          </a:p>
          <a:p>
            <a:pPr marL="342900" indent="-342900">
              <a:buFont typeface="+mj-lt"/>
              <a:buAutoNum type="arabicPeriod"/>
            </a:pPr>
            <a:r>
              <a:rPr lang="pl-PL" b="1" dirty="0"/>
              <a:t>O</a:t>
            </a:r>
            <a:r>
              <a:rPr lang="en-GB" b="1" dirty="0" err="1"/>
              <a:t>cieplenie</a:t>
            </a:r>
            <a:r>
              <a:rPr lang="en-GB" b="1" dirty="0"/>
              <a:t> </a:t>
            </a:r>
            <a:r>
              <a:rPr lang="en-GB" b="1" dirty="0" err="1"/>
              <a:t>budynku</a:t>
            </a:r>
            <a:r>
              <a:rPr lang="en-GB" b="1" dirty="0"/>
              <a:t> </a:t>
            </a:r>
            <a:r>
              <a:rPr lang="en-GB" b="1" dirty="0" err="1"/>
              <a:t>solidną</a:t>
            </a:r>
            <a:r>
              <a:rPr lang="en-GB" b="1" dirty="0"/>
              <a:t> </a:t>
            </a:r>
            <a:r>
              <a:rPr lang="en-GB" b="1" dirty="0" err="1"/>
              <a:t>warstwą</a:t>
            </a:r>
            <a:r>
              <a:rPr lang="en-GB" b="1" dirty="0"/>
              <a:t> </a:t>
            </a:r>
            <a:endParaRPr lang="pl-PL" b="1" dirty="0"/>
          </a:p>
          <a:p>
            <a:pPr marL="342900" indent="-342900">
              <a:buFont typeface="+mj-lt"/>
              <a:buAutoNum type="arabicPeriod"/>
            </a:pPr>
            <a:r>
              <a:rPr lang="pl-PL" b="1" dirty="0"/>
              <a:t>Instalacja odnawialnych źródeł energii np. panele fotowoltaiczne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/>
              <a:t>Kosze na sortowanie śmieci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/>
              <a:t>Żarówki energooszczędne</a:t>
            </a:r>
          </a:p>
          <a:p>
            <a:pPr marL="342900" indent="-342900">
              <a:buAutoNum type="arabicPeriod" startAt="8"/>
            </a:pPr>
            <a:r>
              <a:rPr lang="pl-PL" b="1" dirty="0"/>
              <a:t>Pompy geotermalne</a:t>
            </a:r>
          </a:p>
          <a:p>
            <a:pPr marL="342900" indent="-342900">
              <a:buAutoNum type="arabicPeriod" startAt="8"/>
            </a:pPr>
            <a:r>
              <a:rPr lang="pl-PL" b="1" dirty="0"/>
              <a:t>Czujniki światła </a:t>
            </a:r>
          </a:p>
          <a:p>
            <a:pPr marL="342900" indent="-342900">
              <a:buAutoNum type="arabicPeriod" startAt="8"/>
            </a:pPr>
            <a:r>
              <a:rPr lang="pl-PL" b="1" dirty="0"/>
              <a:t>Deszczówki zbierające wodę</a:t>
            </a:r>
            <a:endParaRPr lang="en-GB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0C0E8E-BD62-9E69-D033-405ED54E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599" y="1676268"/>
            <a:ext cx="3898601" cy="2483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Nowoczesna technologia może być bardziej zielona i zmniejszyć ślad węglowy  - ZielonaGospodarka.pl">
            <a:extLst>
              <a:ext uri="{FF2B5EF4-FFF2-40B4-BE49-F238E27FC236}">
                <a16:creationId xmlns:a16="http://schemas.microsoft.com/office/drawing/2014/main" id="{41F3A6BE-3483-57A3-0409-45A0EFB8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290801"/>
            <a:ext cx="2980483" cy="193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rzałka: w lewo 10">
            <a:extLst>
              <a:ext uri="{FF2B5EF4-FFF2-40B4-BE49-F238E27FC236}">
                <a16:creationId xmlns:a16="http://schemas.microsoft.com/office/drawing/2014/main" id="{FE6475A8-D37E-1D02-9960-F19969F0ACE3}"/>
              </a:ext>
            </a:extLst>
          </p:cNvPr>
          <p:cNvSpPr/>
          <p:nvPr/>
        </p:nvSpPr>
        <p:spPr>
          <a:xfrm>
            <a:off x="9662271" y="1028700"/>
            <a:ext cx="1682004" cy="64756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E35B06-3787-A3FB-AF5B-F42384D6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Jak można być aktywnym społecznie w zakresie zmniejszenia emisji dwutlenku węgla?</a:t>
            </a:r>
            <a:endParaRPr lang="en-GB" sz="32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48827AE-9404-E78B-61E8-82D715E9D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344800"/>
              </p:ext>
            </p:extLst>
          </p:nvPr>
        </p:nvGraphicFramePr>
        <p:xfrm>
          <a:off x="1190626" y="2003770"/>
          <a:ext cx="8177212" cy="284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D9AEDE58-95FA-F222-06D4-121375965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73" y="3564006"/>
            <a:ext cx="1767706" cy="25003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B1B5CDA-C3F3-CA3C-A70B-00A4A2528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7213" y="3973580"/>
            <a:ext cx="3236262" cy="20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865D68-D41F-B1E3-9C47-F2ED293A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Jak emisja dwutlenku węgla wpływa na naszą planetę ?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F39E28-E4D6-4C22-1849-83D07F82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3486"/>
            <a:ext cx="10058400" cy="3931920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sz="2000" b="1" dirty="0"/>
              <a:t>Wzrost zawartości dwutlenku węgla w skali globalnej zwiększa izolację gazową na  całym świecie, co powoduje globalne ocieplenie. Prowadzi to do wystąpienia łańcucha katastrofalnych wydarzeń , takich jak zmiana średniego poziomu morza zmienione warunki klimatyczne i wzorce opadów atmosferycznych. Jeśli większe stężenie CO2 jest wdychane, ludzie i zwierzęta mogą również doświadczać duszności.</a:t>
            </a:r>
            <a:endParaRPr lang="en-GB" sz="20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D74562E-DFF9-96A8-9532-399DBC65E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23" y="4249446"/>
            <a:ext cx="3098939" cy="20691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FEB0129-7F92-C4EE-06C1-9CF472B83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103" y="4463723"/>
            <a:ext cx="1600031" cy="18141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Grafika 12" descr="Kula ziemska — Afryka i Europa">
            <a:extLst>
              <a:ext uri="{FF2B5EF4-FFF2-40B4-BE49-F238E27FC236}">
                <a16:creationId xmlns:a16="http://schemas.microsoft.com/office/drawing/2014/main" id="{5217031F-4B68-D640-32C2-FE4829B72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33" y="4249446"/>
            <a:ext cx="1788918" cy="17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2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1B91BA11836A4EA10494E96AEEB744" ma:contentTypeVersion="13" ma:contentTypeDescription="Utwórz nowy dokument." ma:contentTypeScope="" ma:versionID="80c79a5f2a625b6c571d8e0a94341ee2">
  <xsd:schema xmlns:xsd="http://www.w3.org/2001/XMLSchema" xmlns:xs="http://www.w3.org/2001/XMLSchema" xmlns:p="http://schemas.microsoft.com/office/2006/metadata/properties" xmlns:ns3="33eb05bc-6bb0-4bca-8f58-975f3700ba41" xmlns:ns4="5b8eab01-c710-44be-87de-2e568fc52f5e" targetNamespace="http://schemas.microsoft.com/office/2006/metadata/properties" ma:root="true" ma:fieldsID="fd2662fd11ddacf1481c2e8fd130f77c" ns3:_="" ns4:_="">
    <xsd:import namespace="33eb05bc-6bb0-4bca-8f58-975f3700ba41"/>
    <xsd:import namespace="5b8eab01-c710-44be-87de-2e568fc52f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b05bc-6bb0-4bca-8f58-975f3700b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eab01-c710-44be-87de-2e568fc52f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8BF0E-855D-4327-989D-D8B75D21D5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8AA5A8-FEB2-4744-A1B5-9BCEDA9BB11E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33eb05bc-6bb0-4bca-8f58-975f3700ba41"/>
    <ds:schemaRef ds:uri="http://purl.org/dc/terms/"/>
    <ds:schemaRef ds:uri="http://purl.org/dc/dcmitype/"/>
    <ds:schemaRef ds:uri="http://schemas.microsoft.com/office/infopath/2007/PartnerControls"/>
    <ds:schemaRef ds:uri="5b8eab01-c710-44be-87de-2e568fc52f5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487B44-EE8A-4847-A332-2CDFC7B31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b05bc-6bb0-4bca-8f58-975f3700ba41"/>
    <ds:schemaRef ds:uri="5b8eab01-c710-44be-87de-2e568fc52f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236</TotalTime>
  <Words>465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Mydło</vt:lpstr>
      <vt:lpstr>Mój ślad węglowy</vt:lpstr>
      <vt:lpstr>Czym jest ślad węglowy?</vt:lpstr>
      <vt:lpstr>Emisja dwutlenku węgla w moim domu</vt:lpstr>
      <vt:lpstr>Analiza działań mojej rodziny które odpowiadają za emisje dwutlenku węgla </vt:lpstr>
      <vt:lpstr>Co może przynieść efekt dla faktycznej redukcji emisji w moim domu?</vt:lpstr>
      <vt:lpstr>…Co jeszcze ?</vt:lpstr>
      <vt:lpstr>Jak zapobiec emisji  na terenie szkoły?</vt:lpstr>
      <vt:lpstr>Jak można być aktywnym społecznie w zakresie zmniejszenia emisji dwutlenku węgla?</vt:lpstr>
      <vt:lpstr>Jak emisja dwutlenku węgla wpływa na naszą planetę ?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Mój ślad węglowy</dc:title>
  <dc:creator>Zofia Łuczyńska</dc:creator>
  <cp:lastModifiedBy>Zofia Łuczyńska</cp:lastModifiedBy>
  <cp:revision>19</cp:revision>
  <dcterms:created xsi:type="dcterms:W3CDTF">2022-05-20T16:16:11Z</dcterms:created>
  <dcterms:modified xsi:type="dcterms:W3CDTF">2022-05-28T10:17:52Z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0x0101003C1B91BA11836A4EA10494E96AEEB744</vt:lpwstr>
  </property>
</Properties>
</file>